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82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429" r:id="rId54"/>
    <p:sldId id="305" r:id="rId55"/>
    <p:sldId id="306" r:id="rId56"/>
    <p:sldId id="308" r:id="rId57"/>
    <p:sldId id="309" r:id="rId58"/>
    <p:sldId id="310" r:id="rId59"/>
    <p:sldId id="311" r:id="rId60"/>
    <p:sldId id="312" r:id="rId61"/>
    <p:sldId id="313" r:id="rId62"/>
    <p:sldId id="430" r:id="rId63"/>
    <p:sldId id="431" r:id="rId64"/>
    <p:sldId id="432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433" r:id="rId73"/>
    <p:sldId id="321" r:id="rId74"/>
    <p:sldId id="322" r:id="rId75"/>
    <p:sldId id="323" r:id="rId76"/>
    <p:sldId id="324" r:id="rId77"/>
    <p:sldId id="325" r:id="rId78"/>
    <p:sldId id="326" r:id="rId79"/>
    <p:sldId id="327" r:id="rId80"/>
    <p:sldId id="328" r:id="rId81"/>
    <p:sldId id="329" r:id="rId82"/>
    <p:sldId id="330" r:id="rId83"/>
    <p:sldId id="331" r:id="rId84"/>
    <p:sldId id="332" r:id="rId85"/>
    <p:sldId id="333" r:id="rId86"/>
    <p:sldId id="334" r:id="rId87"/>
    <p:sldId id="335" r:id="rId88"/>
    <p:sldId id="336" r:id="rId89"/>
    <p:sldId id="337" r:id="rId90"/>
    <p:sldId id="338" r:id="rId91"/>
    <p:sldId id="339" r:id="rId92"/>
    <p:sldId id="340" r:id="rId93"/>
    <p:sldId id="341" r:id="rId94"/>
    <p:sldId id="342" r:id="rId95"/>
    <p:sldId id="343" r:id="rId96"/>
    <p:sldId id="344" r:id="rId97"/>
    <p:sldId id="345" r:id="rId98"/>
    <p:sldId id="346" r:id="rId99"/>
    <p:sldId id="347" r:id="rId100"/>
    <p:sldId id="348" r:id="rId101"/>
    <p:sldId id="349" r:id="rId102"/>
    <p:sldId id="350" r:id="rId103"/>
    <p:sldId id="351" r:id="rId104"/>
    <p:sldId id="352" r:id="rId105"/>
    <p:sldId id="353" r:id="rId106"/>
    <p:sldId id="354" r:id="rId107"/>
    <p:sldId id="355" r:id="rId108"/>
    <p:sldId id="356" r:id="rId109"/>
    <p:sldId id="357" r:id="rId110"/>
    <p:sldId id="358" r:id="rId111"/>
    <p:sldId id="359" r:id="rId112"/>
    <p:sldId id="360" r:id="rId113"/>
    <p:sldId id="361" r:id="rId114"/>
    <p:sldId id="362" r:id="rId115"/>
    <p:sldId id="363" r:id="rId116"/>
    <p:sldId id="364" r:id="rId117"/>
    <p:sldId id="365" r:id="rId118"/>
    <p:sldId id="366" r:id="rId119"/>
    <p:sldId id="367" r:id="rId120"/>
    <p:sldId id="368" r:id="rId121"/>
    <p:sldId id="369" r:id="rId122"/>
    <p:sldId id="370" r:id="rId123"/>
    <p:sldId id="371" r:id="rId124"/>
    <p:sldId id="372" r:id="rId125"/>
    <p:sldId id="373" r:id="rId126"/>
    <p:sldId id="374" r:id="rId127"/>
    <p:sldId id="375" r:id="rId128"/>
    <p:sldId id="376" r:id="rId129"/>
    <p:sldId id="377" r:id="rId130"/>
    <p:sldId id="378" r:id="rId131"/>
    <p:sldId id="379" r:id="rId132"/>
    <p:sldId id="380" r:id="rId133"/>
    <p:sldId id="381" r:id="rId134"/>
    <p:sldId id="382" r:id="rId135"/>
    <p:sldId id="383" r:id="rId136"/>
    <p:sldId id="384" r:id="rId137"/>
    <p:sldId id="385" r:id="rId138"/>
    <p:sldId id="386" r:id="rId139"/>
    <p:sldId id="387" r:id="rId140"/>
    <p:sldId id="388" r:id="rId141"/>
    <p:sldId id="389" r:id="rId142"/>
    <p:sldId id="390" r:id="rId143"/>
    <p:sldId id="391" r:id="rId144"/>
    <p:sldId id="392" r:id="rId145"/>
    <p:sldId id="393" r:id="rId146"/>
    <p:sldId id="394" r:id="rId147"/>
    <p:sldId id="395" r:id="rId148"/>
    <p:sldId id="396" r:id="rId149"/>
    <p:sldId id="397" r:id="rId150"/>
    <p:sldId id="398" r:id="rId151"/>
    <p:sldId id="399" r:id="rId152"/>
    <p:sldId id="400" r:id="rId153"/>
    <p:sldId id="401" r:id="rId154"/>
    <p:sldId id="402" r:id="rId155"/>
    <p:sldId id="403" r:id="rId156"/>
    <p:sldId id="404" r:id="rId157"/>
    <p:sldId id="405" r:id="rId158"/>
    <p:sldId id="406" r:id="rId159"/>
    <p:sldId id="407" r:id="rId160"/>
    <p:sldId id="408" r:id="rId161"/>
    <p:sldId id="409" r:id="rId162"/>
    <p:sldId id="410" r:id="rId163"/>
    <p:sldId id="411" r:id="rId164"/>
    <p:sldId id="412" r:id="rId165"/>
    <p:sldId id="413" r:id="rId166"/>
    <p:sldId id="414" r:id="rId167"/>
    <p:sldId id="415" r:id="rId168"/>
    <p:sldId id="416" r:id="rId169"/>
    <p:sldId id="417" r:id="rId170"/>
    <p:sldId id="418" r:id="rId171"/>
    <p:sldId id="419" r:id="rId172"/>
    <p:sldId id="420" r:id="rId173"/>
    <p:sldId id="421" r:id="rId174"/>
    <p:sldId id="422" r:id="rId175"/>
    <p:sldId id="423" r:id="rId176"/>
    <p:sldId id="424" r:id="rId177"/>
    <p:sldId id="425" r:id="rId178"/>
    <p:sldId id="426" r:id="rId179"/>
    <p:sldId id="427" r:id="rId180"/>
    <p:sldId id="428" r:id="rId18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82" d="100"/>
          <a:sy n="82" d="100"/>
        </p:scale>
        <p:origin x="89" y="5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3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63" Type="http://schemas.openxmlformats.org/officeDocument/2006/relationships/slide" Target="slides/slide59.xml"/><Relationship Id="rId84" Type="http://schemas.openxmlformats.org/officeDocument/2006/relationships/slide" Target="slides/slide80.xml"/><Relationship Id="rId138" Type="http://schemas.openxmlformats.org/officeDocument/2006/relationships/slide" Target="slides/slide134.xml"/><Relationship Id="rId159" Type="http://schemas.openxmlformats.org/officeDocument/2006/relationships/slide" Target="slides/slide155.xml"/><Relationship Id="rId170" Type="http://schemas.openxmlformats.org/officeDocument/2006/relationships/slide" Target="slides/slide166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53" Type="http://schemas.openxmlformats.org/officeDocument/2006/relationships/slide" Target="slides/slide49.xml"/><Relationship Id="rId74" Type="http://schemas.openxmlformats.org/officeDocument/2006/relationships/slide" Target="slides/slide70.xml"/><Relationship Id="rId128" Type="http://schemas.openxmlformats.org/officeDocument/2006/relationships/slide" Target="slides/slide124.xml"/><Relationship Id="rId149" Type="http://schemas.openxmlformats.org/officeDocument/2006/relationships/slide" Target="slides/slide145.xml"/><Relationship Id="rId5" Type="http://schemas.openxmlformats.org/officeDocument/2006/relationships/slide" Target="slides/slide1.xml"/><Relationship Id="rId95" Type="http://schemas.openxmlformats.org/officeDocument/2006/relationships/slide" Target="slides/slide91.xml"/><Relationship Id="rId160" Type="http://schemas.openxmlformats.org/officeDocument/2006/relationships/slide" Target="slides/slide156.xml"/><Relationship Id="rId181" Type="http://schemas.openxmlformats.org/officeDocument/2006/relationships/slide" Target="slides/slide177.xml"/><Relationship Id="rId22" Type="http://schemas.openxmlformats.org/officeDocument/2006/relationships/slide" Target="slides/slide18.xml"/><Relationship Id="rId43" Type="http://schemas.openxmlformats.org/officeDocument/2006/relationships/slide" Target="slides/slide39.xml"/><Relationship Id="rId64" Type="http://schemas.openxmlformats.org/officeDocument/2006/relationships/slide" Target="slides/slide60.xml"/><Relationship Id="rId118" Type="http://schemas.openxmlformats.org/officeDocument/2006/relationships/slide" Target="slides/slide114.xml"/><Relationship Id="rId139" Type="http://schemas.openxmlformats.org/officeDocument/2006/relationships/slide" Target="slides/slide135.xml"/><Relationship Id="rId85" Type="http://schemas.openxmlformats.org/officeDocument/2006/relationships/slide" Target="slides/slide81.xml"/><Relationship Id="rId150" Type="http://schemas.openxmlformats.org/officeDocument/2006/relationships/slide" Target="slides/slide146.xml"/><Relationship Id="rId171" Type="http://schemas.openxmlformats.org/officeDocument/2006/relationships/slide" Target="slides/slide167.xml"/><Relationship Id="rId12" Type="http://schemas.openxmlformats.org/officeDocument/2006/relationships/slide" Target="slides/slide8.xml"/><Relationship Id="rId33" Type="http://schemas.openxmlformats.org/officeDocument/2006/relationships/slide" Target="slides/slide29.xml"/><Relationship Id="rId108" Type="http://schemas.openxmlformats.org/officeDocument/2006/relationships/slide" Target="slides/slide104.xml"/><Relationship Id="rId129" Type="http://schemas.openxmlformats.org/officeDocument/2006/relationships/slide" Target="slides/slide125.xml"/><Relationship Id="rId54" Type="http://schemas.openxmlformats.org/officeDocument/2006/relationships/slide" Target="slides/slide50.xml"/><Relationship Id="rId75" Type="http://schemas.openxmlformats.org/officeDocument/2006/relationships/slide" Target="slides/slide71.xml"/><Relationship Id="rId96" Type="http://schemas.openxmlformats.org/officeDocument/2006/relationships/slide" Target="slides/slide92.xml"/><Relationship Id="rId140" Type="http://schemas.openxmlformats.org/officeDocument/2006/relationships/slide" Target="slides/slide136.xml"/><Relationship Id="rId161" Type="http://schemas.openxmlformats.org/officeDocument/2006/relationships/slide" Target="slides/slide157.xml"/><Relationship Id="rId182" Type="http://schemas.openxmlformats.org/officeDocument/2006/relationships/notesMaster" Target="notesMasters/notesMaster1.xml"/><Relationship Id="rId6" Type="http://schemas.openxmlformats.org/officeDocument/2006/relationships/slide" Target="slides/slide2.xml"/><Relationship Id="rId23" Type="http://schemas.openxmlformats.org/officeDocument/2006/relationships/slide" Target="slides/slide19.xml"/><Relationship Id="rId119" Type="http://schemas.openxmlformats.org/officeDocument/2006/relationships/slide" Target="slides/slide115.xml"/><Relationship Id="rId44" Type="http://schemas.openxmlformats.org/officeDocument/2006/relationships/slide" Target="slides/slide40.xml"/><Relationship Id="rId65" Type="http://schemas.openxmlformats.org/officeDocument/2006/relationships/slide" Target="slides/slide61.xml"/><Relationship Id="rId86" Type="http://schemas.openxmlformats.org/officeDocument/2006/relationships/slide" Target="slides/slide82.xml"/><Relationship Id="rId130" Type="http://schemas.openxmlformats.org/officeDocument/2006/relationships/slide" Target="slides/slide126.xml"/><Relationship Id="rId151" Type="http://schemas.openxmlformats.org/officeDocument/2006/relationships/slide" Target="slides/slide147.xml"/><Relationship Id="rId172" Type="http://schemas.openxmlformats.org/officeDocument/2006/relationships/slide" Target="slides/slide168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120" Type="http://schemas.openxmlformats.org/officeDocument/2006/relationships/slide" Target="slides/slide116.xml"/><Relationship Id="rId125" Type="http://schemas.openxmlformats.org/officeDocument/2006/relationships/slide" Target="slides/slide121.xml"/><Relationship Id="rId141" Type="http://schemas.openxmlformats.org/officeDocument/2006/relationships/slide" Target="slides/slide137.xml"/><Relationship Id="rId146" Type="http://schemas.openxmlformats.org/officeDocument/2006/relationships/slide" Target="slides/slide142.xml"/><Relationship Id="rId167" Type="http://schemas.openxmlformats.org/officeDocument/2006/relationships/slide" Target="slides/slide163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162" Type="http://schemas.openxmlformats.org/officeDocument/2006/relationships/slide" Target="slides/slide158.xml"/><Relationship Id="rId183" Type="http://schemas.openxmlformats.org/officeDocument/2006/relationships/presProps" Target="presProps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slide" Target="slides/slide111.xml"/><Relationship Id="rId131" Type="http://schemas.openxmlformats.org/officeDocument/2006/relationships/slide" Target="slides/slide127.xml"/><Relationship Id="rId136" Type="http://schemas.openxmlformats.org/officeDocument/2006/relationships/slide" Target="slides/slide132.xml"/><Relationship Id="rId157" Type="http://schemas.openxmlformats.org/officeDocument/2006/relationships/slide" Target="slides/slide153.xml"/><Relationship Id="rId178" Type="http://schemas.openxmlformats.org/officeDocument/2006/relationships/slide" Target="slides/slide174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52" Type="http://schemas.openxmlformats.org/officeDocument/2006/relationships/slide" Target="slides/slide148.xml"/><Relationship Id="rId173" Type="http://schemas.openxmlformats.org/officeDocument/2006/relationships/slide" Target="slides/slide169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126" Type="http://schemas.openxmlformats.org/officeDocument/2006/relationships/slide" Target="slides/slide122.xml"/><Relationship Id="rId147" Type="http://schemas.openxmlformats.org/officeDocument/2006/relationships/slide" Target="slides/slide143.xml"/><Relationship Id="rId168" Type="http://schemas.openxmlformats.org/officeDocument/2006/relationships/slide" Target="slides/slide164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142" Type="http://schemas.openxmlformats.org/officeDocument/2006/relationships/slide" Target="slides/slide138.xml"/><Relationship Id="rId163" Type="http://schemas.openxmlformats.org/officeDocument/2006/relationships/slide" Target="slides/slide159.xml"/><Relationship Id="rId184" Type="http://schemas.openxmlformats.org/officeDocument/2006/relationships/viewProps" Target="viewProps.xml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slide" Target="slides/slide112.xml"/><Relationship Id="rId137" Type="http://schemas.openxmlformats.org/officeDocument/2006/relationships/slide" Target="slides/slide133.xml"/><Relationship Id="rId158" Type="http://schemas.openxmlformats.org/officeDocument/2006/relationships/slide" Target="slides/slide154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32" Type="http://schemas.openxmlformats.org/officeDocument/2006/relationships/slide" Target="slides/slide128.xml"/><Relationship Id="rId153" Type="http://schemas.openxmlformats.org/officeDocument/2006/relationships/slide" Target="slides/slide149.xml"/><Relationship Id="rId174" Type="http://schemas.openxmlformats.org/officeDocument/2006/relationships/slide" Target="slides/slide170.xml"/><Relationship Id="rId179" Type="http://schemas.openxmlformats.org/officeDocument/2006/relationships/slide" Target="slides/slide175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27" Type="http://schemas.openxmlformats.org/officeDocument/2006/relationships/slide" Target="slides/slide12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slide" Target="slides/slide118.xml"/><Relationship Id="rId143" Type="http://schemas.openxmlformats.org/officeDocument/2006/relationships/slide" Target="slides/slide139.xml"/><Relationship Id="rId148" Type="http://schemas.openxmlformats.org/officeDocument/2006/relationships/slide" Target="slides/slide144.xml"/><Relationship Id="rId164" Type="http://schemas.openxmlformats.org/officeDocument/2006/relationships/slide" Target="slides/slide160.xml"/><Relationship Id="rId169" Type="http://schemas.openxmlformats.org/officeDocument/2006/relationships/slide" Target="slides/slide165.xml"/><Relationship Id="rId185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80" Type="http://schemas.openxmlformats.org/officeDocument/2006/relationships/slide" Target="slides/slide176.xml"/><Relationship Id="rId26" Type="http://schemas.openxmlformats.org/officeDocument/2006/relationships/slide" Target="slides/slide22.xml"/><Relationship Id="rId47" Type="http://schemas.openxmlformats.org/officeDocument/2006/relationships/slide" Target="slides/slide43.xml"/><Relationship Id="rId68" Type="http://schemas.openxmlformats.org/officeDocument/2006/relationships/slide" Target="slides/slide64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33" Type="http://schemas.openxmlformats.org/officeDocument/2006/relationships/slide" Target="slides/slide129.xml"/><Relationship Id="rId154" Type="http://schemas.openxmlformats.org/officeDocument/2006/relationships/slide" Target="slides/slide150.xml"/><Relationship Id="rId175" Type="http://schemas.openxmlformats.org/officeDocument/2006/relationships/slide" Target="slides/slide171.xml"/><Relationship Id="rId16" Type="http://schemas.openxmlformats.org/officeDocument/2006/relationships/slide" Target="slides/slide12.xml"/><Relationship Id="rId37" Type="http://schemas.openxmlformats.org/officeDocument/2006/relationships/slide" Target="slides/slide33.xml"/><Relationship Id="rId58" Type="http://schemas.openxmlformats.org/officeDocument/2006/relationships/slide" Target="slides/slide54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slide" Target="slides/slide119.xml"/><Relationship Id="rId144" Type="http://schemas.openxmlformats.org/officeDocument/2006/relationships/slide" Target="slides/slide140.xml"/><Relationship Id="rId90" Type="http://schemas.openxmlformats.org/officeDocument/2006/relationships/slide" Target="slides/slide86.xml"/><Relationship Id="rId165" Type="http://schemas.openxmlformats.org/officeDocument/2006/relationships/slide" Target="slides/slide161.xml"/><Relationship Id="rId186" Type="http://schemas.openxmlformats.org/officeDocument/2006/relationships/tableStyles" Target="tableStyles.xml"/><Relationship Id="rId27" Type="http://schemas.openxmlformats.org/officeDocument/2006/relationships/slide" Target="slides/slide23.xml"/><Relationship Id="rId48" Type="http://schemas.openxmlformats.org/officeDocument/2006/relationships/slide" Target="slides/slide44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34" Type="http://schemas.openxmlformats.org/officeDocument/2006/relationships/slide" Target="slides/slide130.xml"/><Relationship Id="rId80" Type="http://schemas.openxmlformats.org/officeDocument/2006/relationships/slide" Target="slides/slide76.xml"/><Relationship Id="rId155" Type="http://schemas.openxmlformats.org/officeDocument/2006/relationships/slide" Target="slides/slide151.xml"/><Relationship Id="rId176" Type="http://schemas.openxmlformats.org/officeDocument/2006/relationships/slide" Target="slides/slide172.xml"/><Relationship Id="rId17" Type="http://schemas.openxmlformats.org/officeDocument/2006/relationships/slide" Target="slides/slide13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24" Type="http://schemas.openxmlformats.org/officeDocument/2006/relationships/slide" Target="slides/slide120.xml"/><Relationship Id="rId70" Type="http://schemas.openxmlformats.org/officeDocument/2006/relationships/slide" Target="slides/slide66.xml"/><Relationship Id="rId91" Type="http://schemas.openxmlformats.org/officeDocument/2006/relationships/slide" Target="slides/slide87.xml"/><Relationship Id="rId145" Type="http://schemas.openxmlformats.org/officeDocument/2006/relationships/slide" Target="slides/slide141.xml"/><Relationship Id="rId166" Type="http://schemas.openxmlformats.org/officeDocument/2006/relationships/slide" Target="slides/slide162.xml"/><Relationship Id="rId1" Type="http://schemas.openxmlformats.org/officeDocument/2006/relationships/customXml" Target="../customXml/item1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60" Type="http://schemas.openxmlformats.org/officeDocument/2006/relationships/slide" Target="slides/slide56.xml"/><Relationship Id="rId81" Type="http://schemas.openxmlformats.org/officeDocument/2006/relationships/slide" Target="slides/slide77.xml"/><Relationship Id="rId135" Type="http://schemas.openxmlformats.org/officeDocument/2006/relationships/slide" Target="slides/slide131.xml"/><Relationship Id="rId156" Type="http://schemas.openxmlformats.org/officeDocument/2006/relationships/slide" Target="slides/slide152.xml"/><Relationship Id="rId177" Type="http://schemas.openxmlformats.org/officeDocument/2006/relationships/slide" Target="slides/slide17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B6EE79-EE72-4BC7-8477-9BE68A973E41}" type="datetimeFigureOut">
              <a:rPr lang="en-US" smtClean="0"/>
              <a:t>1/17/2020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1D9D8C-A8B0-4BF6-AF46-7CA3656BA2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6088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969A0-B3EA-45A4-A390-44554200A62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5473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969A0-B3EA-45A4-A390-44554200A62E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7485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Feel free to live edit these slides</a:t>
            </a:r>
            <a:r>
              <a:rPr lang="en-US" baseline="0" dirty="0"/>
              <a:t> to follow along with the lesson plan. Using a whiteboard may also be beneficial.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969A0-B3EA-45A4-A390-44554200A62E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472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Feel free to live edit these slides</a:t>
            </a:r>
            <a:r>
              <a:rPr lang="en-US" baseline="0" dirty="0"/>
              <a:t> to follow along with the lesson plan. Using a whiteboard may also be beneficial.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969A0-B3EA-45A4-A390-44554200A62E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5325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Instruct</a:t>
            </a:r>
            <a:r>
              <a:rPr lang="en-US" baseline="0" dirty="0"/>
              <a:t> the students to write the formulas down!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969A0-B3EA-45A4-A390-44554200A62E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4036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969A0-B3EA-45A4-A390-44554200A62E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2187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Using</a:t>
            </a:r>
            <a:r>
              <a:rPr lang="en-US" baseline="0" dirty="0"/>
              <a:t> the handout is recommended for readability.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969A0-B3EA-45A4-A390-44554200A62E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4309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Using</a:t>
            </a:r>
            <a:r>
              <a:rPr lang="en-US" baseline="0" dirty="0"/>
              <a:t> the handout is recommended for readability.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969A0-B3EA-45A4-A390-44554200A62E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6019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Using</a:t>
            </a:r>
            <a:r>
              <a:rPr lang="en-US" baseline="0" dirty="0"/>
              <a:t> the handout is recommended for readability.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969A0-B3EA-45A4-A390-44554200A62E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1442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Using</a:t>
            </a:r>
            <a:r>
              <a:rPr lang="en-US" baseline="0" dirty="0"/>
              <a:t> the handout is recommended for readability.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969A0-B3EA-45A4-A390-44554200A62E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9713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Using</a:t>
            </a:r>
            <a:r>
              <a:rPr lang="en-US" baseline="0"/>
              <a:t> the handout is recommended for readability.</a:t>
            </a:r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969A0-B3EA-45A4-A390-44554200A62E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4035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969A0-B3EA-45A4-A390-44554200A62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28483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969A0-B3EA-45A4-A390-44554200A62E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32611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969A0-B3EA-45A4-A390-44554200A62E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9320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how import java.util.*</a:t>
            </a:r>
            <a:r>
              <a:rPr lang="en-US" baseline="0" dirty="0"/>
              <a:t> imports the entire utilities library, give a small description of libraries and why we use them.</a:t>
            </a:r>
            <a:endParaRPr lang="en-US" dirty="0"/>
          </a:p>
          <a:p>
            <a:r>
              <a:rPr lang="en-US" dirty="0"/>
              <a:t>Explain all parts of the scanner: capitalization, new, system.in.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969A0-B3EA-45A4-A390-44554200A62E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48925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969A0-B3EA-45A4-A390-44554200A62E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27409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969A0-B3EA-45A4-A390-44554200A62E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25301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969A0-B3EA-45A4-A390-44554200A62E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4615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programming project today has students programming a “starter” Pokémon battle sequence.  This is a somewhat open-ended assignment, since students can submit a basic program that runs 1 or 2 interactions, or a complete battle sequence, depending on their level of understanding. 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Student programs for this assignment will be a lobotomized version of a Pokémon battle since students have not yet learned conditional statements.  This is a deliberate move: students can focus on building segments of code that accept basic user input, use the math class to generate random numbers to determine battle outcomes (or roll-of-the-dice or spin for the card-game and coin game versions), and return game text. Capitalize on student frustration by (or motivate students with the prospect of) hinting at a more interactive program after the next few lessons on Ch. 4 and Ch. 5. 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969A0-B3EA-45A4-A390-44554200A62E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46763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It’s wise to pass out worksheets</a:t>
            </a:r>
            <a:r>
              <a:rPr lang="en-US" baseline="0" dirty="0"/>
              <a:t> so the students can work at their own paces.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969A0-B3EA-45A4-A390-44554200A62E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03314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969A0-B3EA-45A4-A390-44554200A62E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33698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969A0-B3EA-45A4-A390-44554200A62E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02235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that problems happen when you don’t stay flexible with your programming. This image is an illustration</a:t>
            </a:r>
            <a:r>
              <a:rPr lang="en-US" baseline="0" dirty="0"/>
              <a:t> of what can happen to your program if it isn’t made adaptable.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969A0-B3EA-45A4-A390-44554200A62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47679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969A0-B3EA-45A4-A390-44554200A62E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65457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Day is in mini lesson --- review </a:t>
            </a:r>
            <a:r>
              <a:rPr lang="en-US"/>
              <a:t>Lesson</a:t>
            </a:r>
            <a:r>
              <a:rPr lang="en-US" baseline="0"/>
              <a:t> Plan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969A0-B3EA-45A4-A390-44554200A62E}" type="slidenum">
              <a:rPr lang="en-US" smtClean="0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41368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969A0-B3EA-45A4-A390-44554200A62E}" type="slidenum">
              <a:rPr lang="en-US" smtClean="0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02204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969A0-B3EA-45A4-A390-44554200A62E}" type="slidenum">
              <a:rPr lang="en-US" smtClean="0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13651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Numbers</a:t>
            </a:r>
            <a:r>
              <a:rPr lang="en-US" baseline="0" dirty="0"/>
              <a:t> for example: 8 + 51 + 79 + 13 + 16 + 93 = 260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969A0-B3EA-45A4-A390-44554200A62E}" type="slidenum">
              <a:rPr lang="en-US" smtClean="0"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46137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Going over the example</a:t>
            </a:r>
            <a:r>
              <a:rPr lang="en-US" baseline="0" dirty="0"/>
              <a:t> on the board is generally better for writing out problems like these.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969A0-B3EA-45A4-A390-44554200A62E}" type="slidenum">
              <a:rPr lang="en-US" smtClean="0"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21405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Going over the example</a:t>
            </a:r>
            <a:r>
              <a:rPr lang="en-US" baseline="0" dirty="0"/>
              <a:t> on the board is generally better for writing out problems like these.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969A0-B3EA-45A4-A390-44554200A62E}" type="slidenum">
              <a:rPr lang="en-US" smtClean="0"/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75656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969A0-B3EA-45A4-A390-44554200A62E}" type="slidenum">
              <a:rPr lang="en-US" smtClean="0"/>
              <a:t>137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07926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969A0-B3EA-45A4-A390-44554200A62E}" type="slidenum">
              <a:rPr lang="en-US" smtClean="0"/>
              <a:t>141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34310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969A0-B3EA-45A4-A390-44554200A62E}" type="slidenum">
              <a:rPr lang="en-US" smtClean="0"/>
              <a:t>145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4454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</a:t>
            </a:r>
            <a:r>
              <a:rPr lang="en-US" baseline="0" dirty="0"/>
              <a:t> would we write 20 spaces? How about 25? It’s difficult or impossible for our program to change to fit our needs.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969A0-B3EA-45A4-A390-44554200A62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34929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969A0-B3EA-45A4-A390-44554200A62E}" type="slidenum">
              <a:rPr lang="en-US" smtClean="0"/>
              <a:t>154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43934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969A0-B3EA-45A4-A390-44554200A62E}" type="slidenum">
              <a:rPr lang="en-US" smtClean="0"/>
              <a:t>159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65160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These slides are for review if your class is struggling with Booleans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969A0-B3EA-45A4-A390-44554200A62E}" type="slidenum">
              <a:rPr lang="en-US" smtClean="0"/>
              <a:t>160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1938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These slides are for review if your class is struggling with Booleans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969A0-B3EA-45A4-A390-44554200A62E}" type="slidenum">
              <a:rPr lang="en-US" smtClean="0"/>
              <a:t>161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66400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These slides are for review if your class is struggling with Booleans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969A0-B3EA-45A4-A390-44554200A62E}" type="slidenum">
              <a:rPr lang="en-US" smtClean="0"/>
              <a:t>162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62847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 worksheet 3.16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969A0-B3EA-45A4-A390-44554200A62E}" type="slidenum">
              <a:rPr lang="en-US" smtClean="0"/>
              <a:t>166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6722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</a:t>
            </a:r>
            <a:r>
              <a:rPr lang="en-US" baseline="0" dirty="0"/>
              <a:t> unit is mostly done either on practice it or the board. Feel free to edit </a:t>
            </a:r>
            <a:r>
              <a:rPr lang="en-US" baseline="0"/>
              <a:t>this slide deck as you see fit!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969A0-B3EA-45A4-A390-44554200A62E}" type="slidenum">
              <a:rPr lang="en-US" smtClean="0"/>
              <a:t>168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142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Would this work? No.</a:t>
            </a:r>
            <a:r>
              <a:rPr lang="en-US" baseline="0" dirty="0"/>
              <a:t> Get the class to explain why this doesn’t work (outside scope!).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969A0-B3EA-45A4-A390-44554200A62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8725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Would this work? No.</a:t>
            </a:r>
            <a:r>
              <a:rPr lang="en-US" baseline="0" dirty="0"/>
              <a:t> Get the class to explain why this doesn’t work (outside scope!).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969A0-B3EA-45A4-A390-44554200A62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550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argument’s value</a:t>
            </a:r>
            <a:r>
              <a:rPr lang="en-US" baseline="0" dirty="0"/>
              <a:t> is assigned to the formal parameter! Make sure the students know the difference; only the formal parameter is used in the method.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969A0-B3EA-45A4-A390-44554200A62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4792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969A0-B3EA-45A4-A390-44554200A62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0642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 over what each part of the code does. Go over what happens when you change</a:t>
            </a:r>
            <a:r>
              <a:rPr lang="en-US" baseline="0" dirty="0"/>
              <a:t> portions of the code.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969A0-B3EA-45A4-A390-44554200A62E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5550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49E53-CD4A-49B1-9C77-44697CA1958F}" type="datetimeFigureOut">
              <a:rPr lang="en-US" smtClean="0"/>
              <a:t>1/17/2020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FA8DB-F983-43F1-9B5E-6E9AB54F4B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2615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49E53-CD4A-49B1-9C77-44697CA1958F}" type="datetimeFigureOut">
              <a:rPr lang="en-US" smtClean="0"/>
              <a:t>1/17/2020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FA8DB-F983-43F1-9B5E-6E9AB54F4B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7848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49E53-CD4A-49B1-9C77-44697CA1958F}" type="datetimeFigureOut">
              <a:rPr lang="en-US" smtClean="0"/>
              <a:t>1/17/2020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FA8DB-F983-43F1-9B5E-6E9AB54F4B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6771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49E53-CD4A-49B1-9C77-44697CA1958F}" type="datetimeFigureOut">
              <a:rPr lang="en-US" smtClean="0"/>
              <a:t>1/17/2020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FA8DB-F983-43F1-9B5E-6E9AB54F4B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5138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49E53-CD4A-49B1-9C77-44697CA1958F}" type="datetimeFigureOut">
              <a:rPr lang="en-US" smtClean="0"/>
              <a:t>1/17/2020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FA8DB-F983-43F1-9B5E-6E9AB54F4B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8579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49E53-CD4A-49B1-9C77-44697CA1958F}" type="datetimeFigureOut">
              <a:rPr lang="en-US" smtClean="0"/>
              <a:t>1/17/2020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FA8DB-F983-43F1-9B5E-6E9AB54F4B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298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49E53-CD4A-49B1-9C77-44697CA1958F}" type="datetimeFigureOut">
              <a:rPr lang="en-US" smtClean="0"/>
              <a:t>1/17/2020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FA8DB-F983-43F1-9B5E-6E9AB54F4B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0973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49E53-CD4A-49B1-9C77-44697CA1958F}" type="datetimeFigureOut">
              <a:rPr lang="en-US" smtClean="0"/>
              <a:t>1/17/2020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FA8DB-F983-43F1-9B5E-6E9AB54F4B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1288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49E53-CD4A-49B1-9C77-44697CA1958F}" type="datetimeFigureOut">
              <a:rPr lang="en-US" smtClean="0"/>
              <a:t>1/17/2020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FA8DB-F983-43F1-9B5E-6E9AB54F4B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1195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49E53-CD4A-49B1-9C77-44697CA1958F}" type="datetimeFigureOut">
              <a:rPr lang="en-US" smtClean="0"/>
              <a:t>1/17/2020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FA8DB-F983-43F1-9B5E-6E9AB54F4B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1884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49E53-CD4A-49B1-9C77-44697CA1958F}" type="datetimeFigureOut">
              <a:rPr lang="en-US" smtClean="0"/>
              <a:t>1/17/2020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FA8DB-F983-43F1-9B5E-6E9AB54F4B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6433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B49E53-CD4A-49B1-9C77-44697CA1958F}" type="datetimeFigureOut">
              <a:rPr lang="en-US" smtClean="0"/>
              <a:t>1/17/2020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AFA8DB-F983-43F1-9B5E-6E9AB54F4B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1361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apstudents.collegeboard.org/ap/pdf/ap-computer-science-a-java-quick-reference.pdf" TargetMode="Externa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k7K5LEE9xxw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Test Review &amp; Reteach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[ 3.00 ] [ Today’s Date ] [ Instructor Name ]</a:t>
            </a:r>
          </a:p>
        </p:txBody>
      </p:sp>
    </p:spTree>
    <p:extLst>
      <p:ext uri="{BB962C8B-B14F-4D97-AF65-F5344CB8AC3E}">
        <p14:creationId xmlns:p14="http://schemas.microsoft.com/office/powerpoint/2010/main" val="12871690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8. Consider the following code segment: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s-E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 x = 1;</a:t>
            </a:r>
          </a:p>
          <a:p>
            <a:pPr marL="0" indent="0">
              <a:buNone/>
            </a:pPr>
            <a:r>
              <a:rPr lang="es-E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 y = 8;</a:t>
            </a:r>
          </a:p>
          <a:p>
            <a:pPr marL="0" indent="0">
              <a:buNone/>
            </a:pPr>
            <a:r>
              <a:rPr lang="es-E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 z = x + y;</a:t>
            </a:r>
          </a:p>
          <a:p>
            <a:pPr marL="0" indent="0">
              <a:buNone/>
            </a:pPr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x = z / 4;</a:t>
            </a:r>
          </a:p>
          <a:p>
            <a:pPr marL="0" indent="0">
              <a:buNone/>
            </a:pPr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y = x + 1;</a:t>
            </a:r>
          </a:p>
          <a:p>
            <a:pPr marL="0" indent="0">
              <a:buNone/>
            </a:pPr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z += y; </a:t>
            </a: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/>
              <a:t>(A) 13 </a:t>
            </a:r>
          </a:p>
          <a:p>
            <a:pPr marL="0" indent="0">
              <a:buNone/>
            </a:pPr>
            <a:r>
              <a:rPr lang="pt-BR" dirty="0"/>
              <a:t>(B) 12.25 </a:t>
            </a:r>
          </a:p>
          <a:p>
            <a:pPr marL="0" indent="0">
              <a:buNone/>
            </a:pPr>
            <a:r>
              <a:rPr lang="pt-BR" dirty="0"/>
              <a:t>(C) 1 </a:t>
            </a:r>
          </a:p>
          <a:p>
            <a:pPr marL="0" indent="0">
              <a:buNone/>
            </a:pPr>
            <a:r>
              <a:rPr lang="pt-BR" dirty="0"/>
              <a:t>(D) 8 </a:t>
            </a:r>
          </a:p>
          <a:p>
            <a:pPr marL="0" indent="0">
              <a:buNone/>
            </a:pPr>
            <a:r>
              <a:rPr lang="pt-BR" dirty="0"/>
              <a:t>(E) 12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38200" y="1954262"/>
            <a:ext cx="930658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What is the value of z after this code segment is executed?</a:t>
            </a:r>
          </a:p>
        </p:txBody>
      </p:sp>
    </p:spTree>
    <p:extLst>
      <p:ext uri="{BB962C8B-B14F-4D97-AF65-F5344CB8AC3E}">
        <p14:creationId xmlns:p14="http://schemas.microsoft.com/office/powerpoint/2010/main" val="1764225991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Translate this statement into a logical test that can be used in an if else statement:</a:t>
            </a:r>
            <a:br>
              <a:rPr lang="en-US" sz="4000" dirty="0"/>
            </a:br>
            <a:endParaRPr lang="en-US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5000" dirty="0">
                <a:latin typeface="+mj-lt"/>
              </a:rPr>
              <a:t>z is odd</a:t>
            </a:r>
          </a:p>
        </p:txBody>
      </p:sp>
    </p:spTree>
    <p:extLst>
      <p:ext uri="{BB962C8B-B14F-4D97-AF65-F5344CB8AC3E}">
        <p14:creationId xmlns:p14="http://schemas.microsoft.com/office/powerpoint/2010/main" val="381818004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Translate this statement into a logical test that can be used in an if else statement:</a:t>
            </a:r>
            <a:br>
              <a:rPr lang="en-US" sz="4000" dirty="0"/>
            </a:br>
            <a:endParaRPr lang="en-US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08386" y="3602038"/>
            <a:ext cx="9375228" cy="1655762"/>
          </a:xfrm>
        </p:spPr>
        <p:txBody>
          <a:bodyPr>
            <a:normAutofit/>
          </a:bodyPr>
          <a:lstStyle/>
          <a:p>
            <a:r>
              <a:rPr lang="en-US" sz="5000" dirty="0">
                <a:latin typeface="+mj-lt"/>
              </a:rPr>
              <a:t>z is not greater than y’s square root</a:t>
            </a:r>
          </a:p>
        </p:txBody>
      </p:sp>
    </p:spTree>
    <p:extLst>
      <p:ext uri="{BB962C8B-B14F-4D97-AF65-F5344CB8AC3E}">
        <p14:creationId xmlns:p14="http://schemas.microsoft.com/office/powerpoint/2010/main" val="26816445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Translate this statement into a logical test that can be used in an if else statement:</a:t>
            </a:r>
            <a:br>
              <a:rPr lang="en-US" sz="4000" dirty="0"/>
            </a:br>
            <a:endParaRPr lang="en-US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08386" y="3602038"/>
            <a:ext cx="9375228" cy="1655762"/>
          </a:xfrm>
        </p:spPr>
        <p:txBody>
          <a:bodyPr>
            <a:normAutofit/>
          </a:bodyPr>
          <a:lstStyle/>
          <a:p>
            <a:r>
              <a:rPr lang="en-US" sz="5000" dirty="0">
                <a:latin typeface="+mj-lt"/>
              </a:rPr>
              <a:t>y is positive</a:t>
            </a:r>
          </a:p>
        </p:txBody>
      </p:sp>
    </p:spTree>
    <p:extLst>
      <p:ext uri="{BB962C8B-B14F-4D97-AF65-F5344CB8AC3E}">
        <p14:creationId xmlns:p14="http://schemas.microsoft.com/office/powerpoint/2010/main" val="227994357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Translate this statement into a logical test that can be used in an if else statement:</a:t>
            </a:r>
            <a:br>
              <a:rPr lang="en-US" sz="4000" dirty="0"/>
            </a:br>
            <a:endParaRPr lang="en-US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42848" y="3602038"/>
            <a:ext cx="9706304" cy="1655762"/>
          </a:xfrm>
        </p:spPr>
        <p:txBody>
          <a:bodyPr>
            <a:normAutofit/>
          </a:bodyPr>
          <a:lstStyle/>
          <a:p>
            <a:r>
              <a:rPr lang="en-US" sz="5000" dirty="0">
                <a:latin typeface="+mj-lt"/>
              </a:rPr>
              <a:t>Either x or y is even, the other is odd</a:t>
            </a:r>
          </a:p>
        </p:txBody>
      </p:sp>
    </p:spTree>
    <p:extLst>
      <p:ext uri="{BB962C8B-B14F-4D97-AF65-F5344CB8AC3E}">
        <p14:creationId xmlns:p14="http://schemas.microsoft.com/office/powerpoint/2010/main" val="273504725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Translate this statement into a logical test that can be used in an if else statement:</a:t>
            </a:r>
            <a:br>
              <a:rPr lang="en-US" sz="4000" dirty="0"/>
            </a:br>
            <a:endParaRPr lang="en-US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42848" y="3602038"/>
            <a:ext cx="9706304" cy="1655762"/>
          </a:xfrm>
        </p:spPr>
        <p:txBody>
          <a:bodyPr>
            <a:normAutofit/>
          </a:bodyPr>
          <a:lstStyle/>
          <a:p>
            <a:r>
              <a:rPr lang="en-US" sz="5000" dirty="0">
                <a:latin typeface="+mj-lt"/>
              </a:rPr>
              <a:t>y is a multiple of z</a:t>
            </a:r>
          </a:p>
        </p:txBody>
      </p:sp>
    </p:spTree>
    <p:extLst>
      <p:ext uri="{BB962C8B-B14F-4D97-AF65-F5344CB8AC3E}">
        <p14:creationId xmlns:p14="http://schemas.microsoft.com/office/powerpoint/2010/main" val="3932434462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Translate this statement into a logical test that can be used in an if else statement:</a:t>
            </a:r>
            <a:br>
              <a:rPr lang="en-US" sz="4000" dirty="0"/>
            </a:br>
            <a:endParaRPr lang="en-US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42848" y="3602038"/>
            <a:ext cx="9706304" cy="1655762"/>
          </a:xfrm>
        </p:spPr>
        <p:txBody>
          <a:bodyPr>
            <a:normAutofit/>
          </a:bodyPr>
          <a:lstStyle/>
          <a:p>
            <a:r>
              <a:rPr lang="en-US" sz="5000" dirty="0">
                <a:latin typeface="+mj-lt"/>
              </a:rPr>
              <a:t>y is a non-negative one digit number</a:t>
            </a:r>
          </a:p>
        </p:txBody>
      </p:sp>
    </p:spTree>
    <p:extLst>
      <p:ext uri="{BB962C8B-B14F-4D97-AF65-F5344CB8AC3E}">
        <p14:creationId xmlns:p14="http://schemas.microsoft.com/office/powerpoint/2010/main" val="34479734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01110" y="1122363"/>
            <a:ext cx="10189780" cy="2387600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Given the variables:</a:t>
            </a:r>
            <a:br>
              <a:rPr lang="en-US" sz="4000" dirty="0"/>
            </a:br>
            <a:r>
              <a:rPr lang="en-US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 x =4;</a:t>
            </a:r>
            <a:b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 y = -3;</a:t>
            </a:r>
            <a:b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 z = 4;</a:t>
            </a:r>
            <a:br>
              <a:rPr lang="en-US" sz="4000" dirty="0"/>
            </a:br>
            <a:r>
              <a:rPr lang="en-US" sz="4000" dirty="0"/>
              <a:t>What are the answers to the following (true/false)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42848" y="3602038"/>
            <a:ext cx="9706304" cy="1655762"/>
          </a:xfrm>
        </p:spPr>
        <p:txBody>
          <a:bodyPr>
            <a:normAutofit/>
          </a:bodyPr>
          <a:lstStyle/>
          <a:p>
            <a:r>
              <a:rPr lang="en-US" sz="5000" dirty="0">
                <a:latin typeface="Courier New" panose="02070309020205020404" pitchFamily="49" charset="0"/>
                <a:cs typeface="Courier New" panose="02070309020205020404" pitchFamily="49" charset="0"/>
              </a:rPr>
              <a:t>x == 4</a:t>
            </a:r>
          </a:p>
        </p:txBody>
      </p:sp>
    </p:spTree>
    <p:extLst>
      <p:ext uri="{BB962C8B-B14F-4D97-AF65-F5344CB8AC3E}">
        <p14:creationId xmlns:p14="http://schemas.microsoft.com/office/powerpoint/2010/main" val="128821435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01110" y="1122363"/>
            <a:ext cx="10189780" cy="2387600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Given the variables:</a:t>
            </a:r>
            <a:br>
              <a:rPr lang="en-US" sz="4000" dirty="0"/>
            </a:br>
            <a:r>
              <a:rPr lang="en-US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 x =4;</a:t>
            </a:r>
            <a:b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 y = -3;</a:t>
            </a:r>
            <a:b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 z = 4;</a:t>
            </a:r>
            <a:br>
              <a:rPr lang="en-US" sz="4000" dirty="0"/>
            </a:br>
            <a:r>
              <a:rPr lang="en-US" sz="4000" dirty="0"/>
              <a:t>What are the answers to the following (true/false)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42848" y="3602038"/>
            <a:ext cx="9706304" cy="1655762"/>
          </a:xfrm>
        </p:spPr>
        <p:txBody>
          <a:bodyPr>
            <a:normAutofit/>
          </a:bodyPr>
          <a:lstStyle/>
          <a:p>
            <a:r>
              <a:rPr lang="en-US" sz="5000" dirty="0">
                <a:latin typeface="Courier New" panose="02070309020205020404" pitchFamily="49" charset="0"/>
                <a:cs typeface="Courier New" panose="02070309020205020404" pitchFamily="49" charset="0"/>
              </a:rPr>
              <a:t>x == y</a:t>
            </a:r>
          </a:p>
        </p:txBody>
      </p:sp>
    </p:spTree>
    <p:extLst>
      <p:ext uri="{BB962C8B-B14F-4D97-AF65-F5344CB8AC3E}">
        <p14:creationId xmlns:p14="http://schemas.microsoft.com/office/powerpoint/2010/main" val="4066292230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01110" y="1122363"/>
            <a:ext cx="10189780" cy="2387600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Given the variables:</a:t>
            </a:r>
            <a:br>
              <a:rPr lang="en-US" sz="4000" dirty="0"/>
            </a:br>
            <a:r>
              <a:rPr lang="en-US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 x =4;</a:t>
            </a:r>
            <a:b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 y = -3;</a:t>
            </a:r>
            <a:b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 z = 4;</a:t>
            </a:r>
            <a:br>
              <a:rPr lang="en-US" sz="4000" dirty="0"/>
            </a:br>
            <a:r>
              <a:rPr lang="en-US" sz="4000" dirty="0"/>
              <a:t>What are the answers to the following (true/false)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42848" y="3602038"/>
            <a:ext cx="9706304" cy="1655762"/>
          </a:xfrm>
        </p:spPr>
        <p:txBody>
          <a:bodyPr>
            <a:normAutofit/>
          </a:bodyPr>
          <a:lstStyle/>
          <a:p>
            <a:r>
              <a:rPr lang="en-US" sz="5000" dirty="0">
                <a:latin typeface="Courier New" panose="02070309020205020404" pitchFamily="49" charset="0"/>
                <a:cs typeface="Courier New" panose="02070309020205020404" pitchFamily="49" charset="0"/>
              </a:rPr>
              <a:t>x == z</a:t>
            </a:r>
          </a:p>
        </p:txBody>
      </p:sp>
    </p:spTree>
    <p:extLst>
      <p:ext uri="{BB962C8B-B14F-4D97-AF65-F5344CB8AC3E}">
        <p14:creationId xmlns:p14="http://schemas.microsoft.com/office/powerpoint/2010/main" val="813118668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01110" y="1122363"/>
            <a:ext cx="10189780" cy="2387600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Given the variables:</a:t>
            </a:r>
            <a:br>
              <a:rPr lang="en-US" sz="4000" dirty="0"/>
            </a:br>
            <a:r>
              <a:rPr lang="en-US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 x =4;</a:t>
            </a:r>
            <a:b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 y = -3;</a:t>
            </a:r>
            <a:b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 z = 4;</a:t>
            </a:r>
            <a:br>
              <a:rPr lang="en-US" sz="4000" dirty="0"/>
            </a:br>
            <a:r>
              <a:rPr lang="en-US" sz="4000" dirty="0"/>
              <a:t>What are the answers to the following (true/false)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42848" y="3602038"/>
            <a:ext cx="9706304" cy="1655762"/>
          </a:xfrm>
        </p:spPr>
        <p:txBody>
          <a:bodyPr>
            <a:normAutofit/>
          </a:bodyPr>
          <a:lstStyle/>
          <a:p>
            <a:r>
              <a:rPr lang="en-US" sz="5000" dirty="0">
                <a:latin typeface="Courier New" panose="02070309020205020404" pitchFamily="49" charset="0"/>
                <a:cs typeface="Courier New" panose="02070309020205020404" pitchFamily="49" charset="0"/>
              </a:rPr>
              <a:t>x + y &gt; 0</a:t>
            </a:r>
          </a:p>
        </p:txBody>
      </p:sp>
    </p:spTree>
    <p:extLst>
      <p:ext uri="{BB962C8B-B14F-4D97-AF65-F5344CB8AC3E}">
        <p14:creationId xmlns:p14="http://schemas.microsoft.com/office/powerpoint/2010/main" val="33815430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500" dirty="0"/>
              <a:t>9. What value does the following expression evaluate to?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2057399"/>
            <a:ext cx="10725443" cy="4119563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( 1  + 2.0 + 3 ) / 4</a:t>
            </a: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514350" indent="-514350">
              <a:buAutoNum type="alphaUcParenBoth"/>
            </a:pPr>
            <a:r>
              <a:rPr lang="en-US" dirty="0"/>
              <a:t>1 </a:t>
            </a:r>
          </a:p>
          <a:p>
            <a:pPr marL="0" indent="0">
              <a:buNone/>
            </a:pPr>
            <a:r>
              <a:rPr lang="en-US" dirty="0"/>
              <a:t>(B) 1.5 </a:t>
            </a:r>
          </a:p>
          <a:p>
            <a:pPr marL="0" indent="0">
              <a:buNone/>
            </a:pPr>
            <a:r>
              <a:rPr lang="en-US" dirty="0"/>
              <a:t>(C) 2 </a:t>
            </a:r>
          </a:p>
          <a:p>
            <a:pPr marL="0" indent="0">
              <a:buNone/>
            </a:pPr>
            <a:r>
              <a:rPr lang="en-US" dirty="0"/>
              <a:t>(D) "12.034" </a:t>
            </a:r>
          </a:p>
          <a:p>
            <a:pPr marL="0" indent="0">
              <a:buNone/>
            </a:pPr>
            <a:r>
              <a:rPr lang="en-US" dirty="0"/>
              <a:t>(E) Nothing, because Java expressions cannot mix  </a:t>
            </a:r>
            <a:r>
              <a:rPr lang="en-US" dirty="0" err="1"/>
              <a:t>int</a:t>
            </a:r>
            <a:r>
              <a:rPr lang="en-US" dirty="0"/>
              <a:t>  and  double types.</a:t>
            </a:r>
          </a:p>
          <a:p>
            <a:pPr marL="0" indent="0">
              <a:buNone/>
            </a:pPr>
            <a:endParaRPr lang="en-US" dirty="0"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601741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01110" y="1122363"/>
            <a:ext cx="10189780" cy="2387600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Given the variables:</a:t>
            </a:r>
            <a:br>
              <a:rPr lang="en-US" sz="4000" dirty="0"/>
            </a:br>
            <a:r>
              <a:rPr lang="en-US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 x =4;</a:t>
            </a:r>
            <a:b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 y = -3;</a:t>
            </a:r>
            <a:b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 z = 4;</a:t>
            </a:r>
            <a:br>
              <a:rPr lang="en-US" sz="4000" dirty="0"/>
            </a:br>
            <a:r>
              <a:rPr lang="en-US" sz="4000" dirty="0"/>
              <a:t>What are the answers to the following (true/false)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42848" y="3602038"/>
            <a:ext cx="9706304" cy="1655762"/>
          </a:xfrm>
        </p:spPr>
        <p:txBody>
          <a:bodyPr>
            <a:normAutofit/>
          </a:bodyPr>
          <a:lstStyle/>
          <a:p>
            <a:r>
              <a:rPr lang="en-US" sz="5000" dirty="0">
                <a:latin typeface="Courier New" panose="02070309020205020404" pitchFamily="49" charset="0"/>
                <a:cs typeface="Courier New" panose="02070309020205020404" pitchFamily="49" charset="0"/>
              </a:rPr>
              <a:t>y * y &lt;= z</a:t>
            </a:r>
          </a:p>
        </p:txBody>
      </p:sp>
    </p:spTree>
    <p:extLst>
      <p:ext uri="{BB962C8B-B14F-4D97-AF65-F5344CB8AC3E}">
        <p14:creationId xmlns:p14="http://schemas.microsoft.com/office/powerpoint/2010/main" val="2968076984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01110" y="1122363"/>
            <a:ext cx="10189780" cy="2387600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Given the variables:</a:t>
            </a:r>
            <a:br>
              <a:rPr lang="en-US" sz="4000" dirty="0"/>
            </a:br>
            <a:r>
              <a:rPr lang="en-US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 x =4;</a:t>
            </a:r>
            <a:b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 y = -3;</a:t>
            </a:r>
            <a:b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 z = 4;</a:t>
            </a:r>
            <a:br>
              <a:rPr lang="en-US" sz="4000" dirty="0"/>
            </a:br>
            <a:r>
              <a:rPr lang="en-US" sz="4000" dirty="0"/>
              <a:t>What are the answers to the following (true/false)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99247" y="3602038"/>
            <a:ext cx="11086353" cy="1655762"/>
          </a:xfrm>
        </p:spPr>
        <p:txBody>
          <a:bodyPr>
            <a:normAutofit/>
          </a:bodyPr>
          <a:lstStyle/>
          <a:p>
            <a:r>
              <a:rPr lang="en-US" sz="4800" dirty="0">
                <a:latin typeface="Courier New" panose="02070309020205020404" pitchFamily="49" charset="0"/>
                <a:cs typeface="Courier New" panose="02070309020205020404" pitchFamily="49" charset="0"/>
              </a:rPr>
              <a:t>x * (y + 2) &gt; y – (y + z) * 2</a:t>
            </a:r>
          </a:p>
        </p:txBody>
      </p:sp>
    </p:spTree>
    <p:extLst>
      <p:ext uri="{BB962C8B-B14F-4D97-AF65-F5344CB8AC3E}">
        <p14:creationId xmlns:p14="http://schemas.microsoft.com/office/powerpoint/2010/main" val="3166215738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01110" y="1122363"/>
            <a:ext cx="10189780" cy="2387600"/>
          </a:xfrm>
        </p:spPr>
        <p:txBody>
          <a:bodyPr>
            <a:normAutofit/>
          </a:bodyPr>
          <a:lstStyle/>
          <a:p>
            <a:r>
              <a:rPr lang="en-US" sz="4000" dirty="0"/>
              <a:t>Correct the statement header syntax: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42848" y="3602038"/>
            <a:ext cx="9706304" cy="1655762"/>
          </a:xfrm>
        </p:spPr>
        <p:txBody>
          <a:bodyPr>
            <a:normAutofit/>
          </a:bodyPr>
          <a:lstStyle/>
          <a:p>
            <a:r>
              <a:rPr lang="en-US" sz="5000" dirty="0">
                <a:latin typeface="Courier New" panose="02070309020205020404" pitchFamily="49" charset="0"/>
                <a:cs typeface="Courier New" panose="02070309020205020404" pitchFamily="49" charset="0"/>
              </a:rPr>
              <a:t>if x = 10 then {</a:t>
            </a:r>
          </a:p>
        </p:txBody>
      </p:sp>
    </p:spTree>
    <p:extLst>
      <p:ext uri="{BB962C8B-B14F-4D97-AF65-F5344CB8AC3E}">
        <p14:creationId xmlns:p14="http://schemas.microsoft.com/office/powerpoint/2010/main" val="2176577583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01110" y="1122363"/>
            <a:ext cx="10189780" cy="2387600"/>
          </a:xfrm>
        </p:spPr>
        <p:txBody>
          <a:bodyPr>
            <a:normAutofit/>
          </a:bodyPr>
          <a:lstStyle/>
          <a:p>
            <a:r>
              <a:rPr lang="en-US" sz="4000" dirty="0"/>
              <a:t>Correct the statement header syntax: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42848" y="3602038"/>
            <a:ext cx="9706304" cy="1655762"/>
          </a:xfrm>
        </p:spPr>
        <p:txBody>
          <a:bodyPr>
            <a:normAutofit/>
          </a:bodyPr>
          <a:lstStyle/>
          <a:p>
            <a:r>
              <a:rPr lang="en-US" sz="5000" dirty="0">
                <a:latin typeface="Courier New" panose="02070309020205020404" pitchFamily="49" charset="0"/>
                <a:cs typeface="Courier New" panose="02070309020205020404" pitchFamily="49" charset="0"/>
              </a:rPr>
              <a:t>if [x = 10] {</a:t>
            </a:r>
          </a:p>
        </p:txBody>
      </p:sp>
    </p:spTree>
    <p:extLst>
      <p:ext uri="{BB962C8B-B14F-4D97-AF65-F5344CB8AC3E}">
        <p14:creationId xmlns:p14="http://schemas.microsoft.com/office/powerpoint/2010/main" val="3152161663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01110" y="1122363"/>
            <a:ext cx="10189780" cy="2387600"/>
          </a:xfrm>
        </p:spPr>
        <p:txBody>
          <a:bodyPr>
            <a:normAutofit/>
          </a:bodyPr>
          <a:lstStyle/>
          <a:p>
            <a:r>
              <a:rPr lang="en-US" sz="4000" dirty="0"/>
              <a:t>Correct the statement header syntax: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42848" y="3602038"/>
            <a:ext cx="9706304" cy="1655762"/>
          </a:xfrm>
        </p:spPr>
        <p:txBody>
          <a:bodyPr>
            <a:normAutofit/>
          </a:bodyPr>
          <a:lstStyle/>
          <a:p>
            <a:r>
              <a:rPr lang="en-US" sz="5000" dirty="0">
                <a:latin typeface="Courier New" panose="02070309020205020404" pitchFamily="49" charset="0"/>
                <a:cs typeface="Courier New" panose="02070309020205020404" pitchFamily="49" charset="0"/>
              </a:rPr>
              <a:t>if (x equals 42) {</a:t>
            </a:r>
          </a:p>
        </p:txBody>
      </p:sp>
    </p:spTree>
    <p:extLst>
      <p:ext uri="{BB962C8B-B14F-4D97-AF65-F5344CB8AC3E}">
        <p14:creationId xmlns:p14="http://schemas.microsoft.com/office/powerpoint/2010/main" val="2160650498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01110" y="1122363"/>
            <a:ext cx="10189780" cy="2387600"/>
          </a:xfrm>
        </p:spPr>
        <p:txBody>
          <a:bodyPr>
            <a:normAutofit/>
          </a:bodyPr>
          <a:lstStyle/>
          <a:p>
            <a:r>
              <a:rPr lang="en-US" sz="4000" dirty="0"/>
              <a:t>Correct the statement header syntax: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42848" y="3602038"/>
            <a:ext cx="9706304" cy="1655762"/>
          </a:xfrm>
        </p:spPr>
        <p:txBody>
          <a:bodyPr>
            <a:normAutofit/>
          </a:bodyPr>
          <a:lstStyle/>
          <a:p>
            <a:r>
              <a:rPr lang="en-US" sz="5000" dirty="0">
                <a:latin typeface="Courier New" panose="02070309020205020404" pitchFamily="49" charset="0"/>
                <a:cs typeface="Courier New" panose="02070309020205020404" pitchFamily="49" charset="0"/>
              </a:rPr>
              <a:t>if (x == y) {</a:t>
            </a:r>
          </a:p>
        </p:txBody>
      </p:sp>
    </p:spTree>
    <p:extLst>
      <p:ext uri="{BB962C8B-B14F-4D97-AF65-F5344CB8AC3E}">
        <p14:creationId xmlns:p14="http://schemas.microsoft.com/office/powerpoint/2010/main" val="2971577808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01110" y="1122363"/>
            <a:ext cx="10189780" cy="2387600"/>
          </a:xfrm>
        </p:spPr>
        <p:txBody>
          <a:bodyPr>
            <a:normAutofit/>
          </a:bodyPr>
          <a:lstStyle/>
          <a:p>
            <a:r>
              <a:rPr lang="en-US" sz="4000" dirty="0"/>
              <a:t>Correct the statement header syntax: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42848" y="3602038"/>
            <a:ext cx="9706304" cy="1655762"/>
          </a:xfrm>
        </p:spPr>
        <p:txBody>
          <a:bodyPr>
            <a:normAutofit/>
          </a:bodyPr>
          <a:lstStyle/>
          <a:p>
            <a:r>
              <a:rPr lang="en-US" sz="5000" dirty="0">
                <a:latin typeface="Courier New" panose="02070309020205020404" pitchFamily="49" charset="0"/>
                <a:cs typeface="Courier New" panose="02070309020205020404" pitchFamily="49" charset="0"/>
              </a:rPr>
              <a:t>if (x &gt; 8) {</a:t>
            </a:r>
          </a:p>
        </p:txBody>
      </p:sp>
    </p:spTree>
    <p:extLst>
      <p:ext uri="{BB962C8B-B14F-4D97-AF65-F5344CB8AC3E}">
        <p14:creationId xmlns:p14="http://schemas.microsoft.com/office/powerpoint/2010/main" val="2207224073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01110" y="1122363"/>
            <a:ext cx="10189780" cy="2387600"/>
          </a:xfrm>
        </p:spPr>
        <p:txBody>
          <a:bodyPr>
            <a:normAutofit/>
          </a:bodyPr>
          <a:lstStyle/>
          <a:p>
            <a:r>
              <a:rPr lang="en-US" sz="4000" dirty="0"/>
              <a:t>Correct the statement header syntax: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42848" y="3602038"/>
            <a:ext cx="9706304" cy="1655762"/>
          </a:xfrm>
        </p:spPr>
        <p:txBody>
          <a:bodyPr>
            <a:normAutofit/>
          </a:bodyPr>
          <a:lstStyle/>
          <a:p>
            <a:r>
              <a:rPr lang="en-US" sz="5000" dirty="0">
                <a:latin typeface="Courier New" panose="02070309020205020404" pitchFamily="49" charset="0"/>
                <a:cs typeface="Courier New" panose="02070309020205020404" pitchFamily="49" charset="0"/>
              </a:rPr>
              <a:t>IF (x &lt;= 7) {</a:t>
            </a:r>
          </a:p>
        </p:txBody>
      </p:sp>
    </p:spTree>
    <p:extLst>
      <p:ext uri="{BB962C8B-B14F-4D97-AF65-F5344CB8AC3E}">
        <p14:creationId xmlns:p14="http://schemas.microsoft.com/office/powerpoint/2010/main" val="2763139571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37323"/>
            <a:ext cx="10515600" cy="6056242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public class Oops4 { 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public static void main(String[]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 { 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a = 7, 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		b = 42; 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		minimum(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a,b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		if {smaller = a} { 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			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(“a is the smallest!”); 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		} 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	} 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	//Returns the minimum of the parameters a and b. 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	public static void minimum (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a,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b){ 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	if (a &lt; b) { 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smaller = a; 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	} else (a = b) { 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smaller = b; 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	} 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	return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smaller; 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} 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989144" y="5377416"/>
            <a:ext cx="436465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Correct one of the (7) errors </a:t>
            </a:r>
          </a:p>
          <a:p>
            <a:pPr algn="ctr"/>
            <a:r>
              <a:rPr lang="en-US" sz="2800" dirty="0"/>
              <a:t>in the following code.</a:t>
            </a:r>
          </a:p>
        </p:txBody>
      </p:sp>
    </p:spTree>
    <p:extLst>
      <p:ext uri="{BB962C8B-B14F-4D97-AF65-F5344CB8AC3E}">
        <p14:creationId xmlns:p14="http://schemas.microsoft.com/office/powerpoint/2010/main" val="80744080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dirty="0"/>
              <a:t>Read HW 4.1 “Nested if/else” and “Object Equality”</a:t>
            </a:r>
          </a:p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r>
              <a:rPr lang="en-US" sz="2600" dirty="0"/>
              <a:t>Complete Chapter 4 self-check questions 7 – 9 and exercises #1 &amp; 2</a:t>
            </a:r>
          </a:p>
        </p:txBody>
      </p:sp>
    </p:spTree>
    <p:extLst>
      <p:ext uri="{BB962C8B-B14F-4D97-AF65-F5344CB8AC3E}">
        <p14:creationId xmlns:p14="http://schemas.microsoft.com/office/powerpoint/2010/main" val="30282344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400" dirty="0"/>
              <a:t>10. What value does the following expression evaluate to?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2057399"/>
            <a:ext cx="10725443" cy="4119563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	1 + 2 + 3 + “4” + 5 + 6</a:t>
            </a: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514350" indent="-514350">
              <a:buAutoNum type="alphaUcParenBoth"/>
            </a:pPr>
            <a:r>
              <a:rPr lang="en-US" dirty="0"/>
              <a:t>21</a:t>
            </a:r>
          </a:p>
          <a:p>
            <a:pPr marL="0" indent="0">
              <a:buNone/>
            </a:pPr>
            <a:r>
              <a:rPr lang="en-US" dirty="0"/>
              <a:t>(B) 123456 </a:t>
            </a:r>
          </a:p>
          <a:p>
            <a:pPr marL="0" indent="0">
              <a:buNone/>
            </a:pPr>
            <a:r>
              <a:rPr lang="en-US" dirty="0"/>
              <a:t>(C) “6456”</a:t>
            </a:r>
          </a:p>
          <a:p>
            <a:pPr marL="0" indent="0">
              <a:buNone/>
            </a:pPr>
            <a:r>
              <a:rPr lang="en-US" dirty="0"/>
              <a:t>(D) "123456" </a:t>
            </a:r>
          </a:p>
          <a:p>
            <a:pPr marL="0" indent="0">
              <a:buNone/>
            </a:pPr>
            <a:r>
              <a:rPr lang="en-US" dirty="0"/>
              <a:t>(E) Nothing, because Java expressions cannot mix  </a:t>
            </a:r>
            <a:r>
              <a:rPr lang="en-US" dirty="0" err="1"/>
              <a:t>int</a:t>
            </a:r>
            <a:r>
              <a:rPr lang="en-US" dirty="0"/>
              <a:t>  and  String types.</a:t>
            </a:r>
          </a:p>
          <a:p>
            <a:pPr marL="0" indent="0">
              <a:buNone/>
            </a:pPr>
            <a:endParaRPr lang="en-US" dirty="0"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2682388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459980"/>
            <a:ext cx="9144000" cy="2387600"/>
          </a:xfrm>
        </p:spPr>
        <p:txBody>
          <a:bodyPr/>
          <a:lstStyle/>
          <a:p>
            <a:r>
              <a:rPr lang="en-US" dirty="0"/>
              <a:t>Nested if/else Statements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39655"/>
            <a:ext cx="9144000" cy="1655762"/>
          </a:xfrm>
        </p:spPr>
        <p:txBody>
          <a:bodyPr/>
          <a:lstStyle/>
          <a:p>
            <a:r>
              <a:rPr lang="en-US" dirty="0"/>
              <a:t>[ 3.10 ] [ Today’s Date ] [ Instructor Name ]</a:t>
            </a:r>
          </a:p>
        </p:txBody>
      </p:sp>
    </p:spTree>
    <p:extLst>
      <p:ext uri="{BB962C8B-B14F-4D97-AF65-F5344CB8AC3E}">
        <p14:creationId xmlns:p14="http://schemas.microsoft.com/office/powerpoint/2010/main" val="1292909389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996235"/>
            <a:ext cx="9144000" cy="2387600"/>
          </a:xfrm>
        </p:spPr>
        <p:txBody>
          <a:bodyPr>
            <a:normAutofit/>
          </a:bodyPr>
          <a:lstStyle/>
          <a:p>
            <a:r>
              <a:rPr lang="en-US" sz="5400" dirty="0"/>
              <a:t>Practice It: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475910"/>
            <a:ext cx="9144000" cy="1655762"/>
          </a:xfrm>
        </p:spPr>
        <p:txBody>
          <a:bodyPr>
            <a:noAutofit/>
          </a:bodyPr>
          <a:lstStyle/>
          <a:p>
            <a:r>
              <a:rPr lang="en-US" sz="3200" dirty="0"/>
              <a:t>ifElseMystery1</a:t>
            </a:r>
          </a:p>
          <a:p>
            <a:r>
              <a:rPr lang="en-US" sz="3200" dirty="0"/>
              <a:t>ifElseMystery2</a:t>
            </a:r>
          </a:p>
          <a:p>
            <a:r>
              <a:rPr lang="en-US" sz="3200" dirty="0"/>
              <a:t>season</a:t>
            </a:r>
          </a:p>
        </p:txBody>
      </p:sp>
    </p:spTree>
    <p:extLst>
      <p:ext uri="{BB962C8B-B14F-4D97-AF65-F5344CB8AC3E}">
        <p14:creationId xmlns:p14="http://schemas.microsoft.com/office/powerpoint/2010/main" val="2213309764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057399"/>
            <a:ext cx="10670628" cy="41195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dirty="0"/>
              <a:t>Read HW 4.1 “Factoring if/else Statements” and “Testing Multiple Conditions”</a:t>
            </a:r>
          </a:p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r>
              <a:rPr lang="en-US" sz="2600" dirty="0"/>
              <a:t>Complete exercises #4 and 5</a:t>
            </a:r>
          </a:p>
        </p:txBody>
      </p:sp>
    </p:spTree>
    <p:extLst>
      <p:ext uri="{BB962C8B-B14F-4D97-AF65-F5344CB8AC3E}">
        <p14:creationId xmlns:p14="http://schemas.microsoft.com/office/powerpoint/2010/main" val="1739122641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459980"/>
            <a:ext cx="9144000" cy="2387600"/>
          </a:xfrm>
        </p:spPr>
        <p:txBody>
          <a:bodyPr/>
          <a:lstStyle/>
          <a:p>
            <a:r>
              <a:rPr lang="en-US" dirty="0"/>
              <a:t>Reducing Redundancy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39655"/>
            <a:ext cx="9144000" cy="1655762"/>
          </a:xfrm>
        </p:spPr>
        <p:txBody>
          <a:bodyPr/>
          <a:lstStyle/>
          <a:p>
            <a:r>
              <a:rPr lang="en-US" dirty="0"/>
              <a:t>[ 3.11 ] [ Today’s Date ] [ Instructor Name ]</a:t>
            </a:r>
          </a:p>
        </p:txBody>
      </p:sp>
    </p:spTree>
    <p:extLst>
      <p:ext uri="{BB962C8B-B14F-4D97-AF65-F5344CB8AC3E}">
        <p14:creationId xmlns:p14="http://schemas.microsoft.com/office/powerpoint/2010/main" val="3502627792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453439"/>
            <a:ext cx="9144000" cy="2387600"/>
          </a:xfrm>
        </p:spPr>
        <p:txBody>
          <a:bodyPr/>
          <a:lstStyle/>
          <a:p>
            <a:r>
              <a:rPr lang="en-US" dirty="0"/>
              <a:t>Classroom Competition</a:t>
            </a:r>
          </a:p>
        </p:txBody>
      </p:sp>
    </p:spTree>
    <p:extLst>
      <p:ext uri="{BB962C8B-B14F-4D97-AF65-F5344CB8AC3E}">
        <p14:creationId xmlns:p14="http://schemas.microsoft.com/office/powerpoint/2010/main" val="408292188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000" dirty="0"/>
              <a:t>Factor out redundant code from the following example by moving it out of the if/else statement, preserving the same output.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if (x &lt; 30) { </a:t>
            </a: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	a = 2; </a:t>
            </a: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	x++; </a:t>
            </a: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(“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Spongebob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Squarepants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! “ + x); </a:t>
            </a: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} else { </a:t>
            </a: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	a = 2; </a:t>
            </a: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(“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Spongebob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Squarepants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! “ + x); </a:t>
            </a: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422900929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726635"/>
            <a:ext cx="10515600" cy="5478462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sum = 1000; 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Scanner console = new Scanner(System.in);</a:t>
            </a:r>
          </a:p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(“Is your money multiplied 1 or 2 times? ”);</a:t>
            </a:r>
          </a:p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times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console.nextInt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(); </a:t>
            </a: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if (times == 1) { 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(“And how much are you contributing? “); 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donation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console.nextInt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(); 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sum = sum + donation; 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count1++; 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total = total + donation; 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 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if (times == 2) { 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(“And how much are you contributing? “); 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donation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console.nextInt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(); 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sum = sum + 2 * donation; 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count2++; 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total = total + donation; 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836398" y="6065184"/>
            <a:ext cx="79882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Rewrite the poorly-structured code given here, so it avoids redundancy. </a:t>
            </a:r>
          </a:p>
          <a:p>
            <a:pPr algn="r"/>
            <a:r>
              <a:rPr lang="en-US" dirty="0"/>
              <a:t>For the case of this competition, you can assume that the user always inputs 1 or 2.</a:t>
            </a:r>
          </a:p>
        </p:txBody>
      </p:sp>
    </p:spTree>
    <p:extLst>
      <p:ext uri="{BB962C8B-B14F-4D97-AF65-F5344CB8AC3E}">
        <p14:creationId xmlns:p14="http://schemas.microsoft.com/office/powerpoint/2010/main" val="2120827260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524000" y="1445920"/>
            <a:ext cx="9144000" cy="2387600"/>
          </a:xfrm>
        </p:spPr>
        <p:txBody>
          <a:bodyPr/>
          <a:lstStyle/>
          <a:p>
            <a:r>
              <a:rPr lang="en-US" dirty="0"/>
              <a:t>Outline Chapter 4</a:t>
            </a:r>
          </a:p>
        </p:txBody>
      </p:sp>
    </p:spTree>
    <p:extLst>
      <p:ext uri="{BB962C8B-B14F-4D97-AF65-F5344CB8AC3E}">
        <p14:creationId xmlns:p14="http://schemas.microsoft.com/office/powerpoint/2010/main" val="3988894786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057399"/>
            <a:ext cx="10670628" cy="41195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dirty="0"/>
              <a:t>Read HW 4.2</a:t>
            </a:r>
          </a:p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r>
              <a:rPr lang="en-US" sz="2600" dirty="0"/>
              <a:t>Finish outlining Chapter 4, excluding sections 4.3, 4.4, and 4.5</a:t>
            </a:r>
          </a:p>
        </p:txBody>
      </p:sp>
    </p:spTree>
    <p:extLst>
      <p:ext uri="{BB962C8B-B14F-4D97-AF65-F5344CB8AC3E}">
        <p14:creationId xmlns:p14="http://schemas.microsoft.com/office/powerpoint/2010/main" val="1215239432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459980"/>
            <a:ext cx="9144000" cy="2387600"/>
          </a:xfrm>
        </p:spPr>
        <p:txBody>
          <a:bodyPr/>
          <a:lstStyle/>
          <a:p>
            <a:r>
              <a:rPr lang="en-US" dirty="0"/>
              <a:t>Cumulative Algorithms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39655"/>
            <a:ext cx="9144000" cy="1655762"/>
          </a:xfrm>
        </p:spPr>
        <p:txBody>
          <a:bodyPr/>
          <a:lstStyle/>
          <a:p>
            <a:r>
              <a:rPr lang="en-US" dirty="0"/>
              <a:t>[ 3.12 ] [ Today’s Date ] [ Instructor Name ]</a:t>
            </a:r>
          </a:p>
        </p:txBody>
      </p:sp>
    </p:spTree>
    <p:extLst>
      <p:ext uri="{BB962C8B-B14F-4D97-AF65-F5344CB8AC3E}">
        <p14:creationId xmlns:p14="http://schemas.microsoft.com/office/powerpoint/2010/main" val="22538262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11347" y="1016223"/>
            <a:ext cx="9788881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 </a:t>
            </a:r>
          </a:p>
          <a:p>
            <a:r>
              <a:rPr lang="en-US" sz="3000" dirty="0"/>
              <a:t>11. Consider the following code segment:   </a:t>
            </a:r>
          </a:p>
          <a:p>
            <a:endParaRPr lang="en-US" dirty="0"/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for 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2;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&lt;= 8;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+= 2) {  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+ ", "); 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  </a:t>
            </a: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("Whom do we appreciate?"); 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sz="2400" dirty="0"/>
              <a:t>What is output when this code segment is executed?  </a:t>
            </a:r>
          </a:p>
          <a:p>
            <a:endParaRPr lang="en-US" dirty="0"/>
          </a:p>
          <a:p>
            <a:pPr marL="342900" indent="-342900">
              <a:buAutoNum type="alphaUcParenBoth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Hello, world. </a:t>
            </a:r>
          </a:p>
          <a:p>
            <a:pPr marL="342900" indent="-342900">
              <a:buAutoNum type="alphaUcParenBoth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1, 2, 3, 4, Whom do we appreciate? </a:t>
            </a:r>
          </a:p>
          <a:p>
            <a:pPr marL="342900" indent="-342900">
              <a:buAutoNum type="alphaUcParenBoth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4, 3, 2, 1, Whom do we appreciate? </a:t>
            </a:r>
          </a:p>
          <a:p>
            <a:pPr marL="342900" indent="-342900">
              <a:buAutoNum type="alphaUcParenBoth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2, 4, 6, 8, Whom do we appreciate? </a:t>
            </a:r>
          </a:p>
          <a:p>
            <a:pPr marL="342900" indent="-342900">
              <a:buAutoNum type="alphaUcParenBoth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8, 6, 4, 2, Whom do we appreciate?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5801420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524000" y="1461321"/>
            <a:ext cx="9144000" cy="2387600"/>
          </a:xfrm>
        </p:spPr>
        <p:txBody>
          <a:bodyPr/>
          <a:lstStyle/>
          <a:p>
            <a:r>
              <a:rPr lang="en-US" dirty="0"/>
              <a:t>Class Activity</a:t>
            </a:r>
          </a:p>
        </p:txBody>
      </p:sp>
    </p:spTree>
    <p:extLst>
      <p:ext uri="{BB962C8B-B14F-4D97-AF65-F5344CB8AC3E}">
        <p14:creationId xmlns:p14="http://schemas.microsoft.com/office/powerpoint/2010/main" val="3254402774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Pseudocode: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sum = 0</a:t>
            </a: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for (all numbers to sum) {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obtain “next” with Scanner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sum += next</a:t>
            </a: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cs typeface="Courier New" panose="02070309020205020404" pitchFamily="49" charset="0"/>
              </a:rPr>
              <a:t>** remember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import.java.util.* </a:t>
            </a:r>
            <a:r>
              <a:rPr lang="en-US" dirty="0">
                <a:cs typeface="Courier New" panose="02070309020205020404" pitchFamily="49" charset="0"/>
              </a:rPr>
              <a:t>(why)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1716655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Writing the program: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Use a whiteboard or type it out up on the screen!</a:t>
            </a:r>
          </a:p>
        </p:txBody>
      </p:sp>
    </p:spTree>
    <p:extLst>
      <p:ext uri="{BB962C8B-B14F-4D97-AF65-F5344CB8AC3E}">
        <p14:creationId xmlns:p14="http://schemas.microsoft.com/office/powerpoint/2010/main" val="2454964260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Pseudocode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for (all numbers to compare){</a:t>
            </a: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obtain “next” with scanner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if (next &gt; max) {   or 	if(next &lt; min){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max = next 				min = next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5202144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Writing the program: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Use a whiteboard or type it out up on the screen!</a:t>
            </a:r>
          </a:p>
        </p:txBody>
      </p:sp>
    </p:spTree>
    <p:extLst>
      <p:ext uri="{BB962C8B-B14F-4D97-AF65-F5344CB8AC3E}">
        <p14:creationId xmlns:p14="http://schemas.microsoft.com/office/powerpoint/2010/main" val="2538512156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453439"/>
            <a:ext cx="9144000" cy="2387600"/>
          </a:xfrm>
        </p:spPr>
        <p:txBody>
          <a:bodyPr/>
          <a:lstStyle/>
          <a:p>
            <a:r>
              <a:rPr lang="en-US" dirty="0"/>
              <a:t>Worksheet</a:t>
            </a:r>
          </a:p>
        </p:txBody>
      </p:sp>
    </p:spTree>
    <p:extLst>
      <p:ext uri="{BB962C8B-B14F-4D97-AF65-F5344CB8AC3E}">
        <p14:creationId xmlns:p14="http://schemas.microsoft.com/office/powerpoint/2010/main" val="3333736565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057399"/>
            <a:ext cx="10670628" cy="41195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dirty="0"/>
              <a:t>Read HW 5.1 (skip “do/while loops”)</a:t>
            </a:r>
          </a:p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r>
              <a:rPr lang="en-US" sz="2600" dirty="0"/>
              <a:t>Complete Chapter 4 Programming Project 2</a:t>
            </a:r>
          </a:p>
        </p:txBody>
      </p:sp>
    </p:spTree>
    <p:extLst>
      <p:ext uri="{BB962C8B-B14F-4D97-AF65-F5344CB8AC3E}">
        <p14:creationId xmlns:p14="http://schemas.microsoft.com/office/powerpoint/2010/main" val="3734063180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459980"/>
            <a:ext cx="9144000" cy="2387600"/>
          </a:xfrm>
        </p:spPr>
        <p:txBody>
          <a:bodyPr/>
          <a:lstStyle/>
          <a:p>
            <a:r>
              <a:rPr lang="en-US" dirty="0"/>
              <a:t>While Loops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39655"/>
            <a:ext cx="9144000" cy="1655762"/>
          </a:xfrm>
        </p:spPr>
        <p:txBody>
          <a:bodyPr/>
          <a:lstStyle/>
          <a:p>
            <a:r>
              <a:rPr lang="en-US" dirty="0"/>
              <a:t>[ 3.13 ] [ Today’s Date ] [ Instructor Name ]</a:t>
            </a:r>
          </a:p>
        </p:txBody>
      </p:sp>
    </p:spTree>
    <p:extLst>
      <p:ext uri="{BB962C8B-B14F-4D97-AF65-F5344CB8AC3E}">
        <p14:creationId xmlns:p14="http://schemas.microsoft.com/office/powerpoint/2010/main" val="1465514922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416826"/>
            <a:ext cx="9144000" cy="2387600"/>
          </a:xfrm>
        </p:spPr>
        <p:txBody>
          <a:bodyPr>
            <a:normAutofit/>
          </a:bodyPr>
          <a:lstStyle/>
          <a:p>
            <a:r>
              <a:rPr lang="en-US" sz="4800" dirty="0"/>
              <a:t>Pseudocode for </a:t>
            </a:r>
            <a:r>
              <a:rPr lang="en-US" sz="4800" dirty="0" err="1"/>
              <a:t>Pokemon</a:t>
            </a:r>
            <a:r>
              <a:rPr lang="en-US" sz="4800" dirty="0"/>
              <a:t> Damage</a:t>
            </a:r>
          </a:p>
        </p:txBody>
      </p:sp>
    </p:spTree>
    <p:extLst>
      <p:ext uri="{BB962C8B-B14F-4D97-AF65-F5344CB8AC3E}">
        <p14:creationId xmlns:p14="http://schemas.microsoft.com/office/powerpoint/2010/main" val="3462212001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Categories of loops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definite loops: </a:t>
            </a:r>
            <a:r>
              <a:rPr lang="en-US" dirty="0"/>
              <a:t>Executes a known number of times.</a:t>
            </a:r>
            <a:endParaRPr lang="en-US" b="1" dirty="0"/>
          </a:p>
          <a:p>
            <a:r>
              <a:rPr lang="en-US" dirty="0"/>
              <a:t>e.g.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dirty="0"/>
              <a:t> loops</a:t>
            </a:r>
          </a:p>
          <a:p>
            <a:pPr lvl="1"/>
            <a:r>
              <a:rPr lang="en-US" dirty="0"/>
              <a:t>Print “hello” 10 times.</a:t>
            </a:r>
          </a:p>
          <a:p>
            <a:pPr lvl="1"/>
            <a:r>
              <a:rPr lang="en-US" dirty="0"/>
              <a:t>Find all the prime numbers up to integer n.</a:t>
            </a:r>
          </a:p>
          <a:p>
            <a:pPr lvl="1"/>
            <a:r>
              <a:rPr lang="en-US" dirty="0"/>
              <a:t>Print each odd number between 5 and 127.</a:t>
            </a:r>
          </a:p>
          <a:p>
            <a:pPr marL="0" indent="0">
              <a:buNone/>
            </a:pPr>
            <a:r>
              <a:rPr lang="en-US" b="1" dirty="0"/>
              <a:t>indefinite loops: </a:t>
            </a:r>
            <a:r>
              <a:rPr lang="en-US" dirty="0"/>
              <a:t>One where the number of times it’s run is not known.</a:t>
            </a:r>
          </a:p>
          <a:p>
            <a:pPr lvl="1"/>
            <a:r>
              <a:rPr lang="en-US" dirty="0"/>
              <a:t>Prompts the user until they type a non-negative number.</a:t>
            </a:r>
          </a:p>
          <a:p>
            <a:pPr lvl="1"/>
            <a:r>
              <a:rPr lang="en-US" dirty="0"/>
              <a:t>Print random numbers until a prime number is printed.</a:t>
            </a:r>
          </a:p>
          <a:p>
            <a:pPr lvl="1"/>
            <a:r>
              <a:rPr lang="en-US" dirty="0"/>
              <a:t>Repeat until the user types “q” to quit.</a:t>
            </a:r>
          </a:p>
        </p:txBody>
      </p:sp>
    </p:spTree>
    <p:extLst>
      <p:ext uri="{BB962C8B-B14F-4D97-AF65-F5344CB8AC3E}">
        <p14:creationId xmlns:p14="http://schemas.microsoft.com/office/powerpoint/2010/main" val="9171389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07143" y="1331518"/>
            <a:ext cx="7867410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12. Consider the following code segment:   </a:t>
            </a:r>
          </a:p>
          <a:p>
            <a:endParaRPr lang="en-US" dirty="0"/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x = 1; 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double y = x; 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y = y / 2;  </a:t>
            </a: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z = 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)(y + 1.6);  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sz="2400" dirty="0"/>
              <a:t>What is the value of  z  after this code segment has executed?</a:t>
            </a:r>
          </a:p>
          <a:p>
            <a:r>
              <a:rPr lang="en-US" dirty="0"/>
              <a:t>  </a:t>
            </a:r>
          </a:p>
          <a:p>
            <a:pPr marL="342900" indent="-342900">
              <a:buAutoNum type="alphaUcParenBoth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0 </a:t>
            </a:r>
          </a:p>
          <a:p>
            <a:pPr marL="342900" indent="-342900">
              <a:buAutoNum type="alphaUcParenBoth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1 </a:t>
            </a:r>
          </a:p>
          <a:p>
            <a:pPr marL="342900" indent="-342900">
              <a:buAutoNum type="alphaUcParenBoth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2 </a:t>
            </a:r>
          </a:p>
          <a:p>
            <a:pPr marL="342900" indent="-342900">
              <a:buAutoNum type="alphaUcParenBoth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3 </a:t>
            </a:r>
          </a:p>
          <a:p>
            <a:pPr marL="342900" indent="-342900">
              <a:buAutoNum type="alphaUcParenBoth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4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4621833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en-US" dirty="0"/>
              <a:t> loop: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en-US" dirty="0"/>
              <a:t> loop : Repeatedly executes its body as long as the test is true.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while (test) {</a:t>
            </a:r>
          </a:p>
          <a:p>
            <a:pPr marL="0" indent="0">
              <a:buNone/>
            </a:pPr>
            <a: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2600" b="1" dirty="0">
                <a:cs typeface="Courier New" panose="02070309020205020404" pitchFamily="49" charset="0"/>
              </a:rPr>
              <a:t>statements(s);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</a:p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cs typeface="Courier New" panose="02070309020205020404" pitchFamily="49" charset="0"/>
              </a:rPr>
              <a:t>Example:</a:t>
            </a:r>
          </a:p>
          <a:p>
            <a:pPr marL="0" indent="0">
              <a:buNone/>
            </a:pPr>
            <a:r>
              <a:rPr lang="en-US" dirty="0">
                <a:cs typeface="Courier New" panose="02070309020205020404" pitchFamily="49" charset="0"/>
              </a:rPr>
              <a:t>	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= 1;</a:t>
            </a:r>
          </a:p>
          <a:p>
            <a:pPr marL="0" indent="0">
              <a:buNone/>
            </a:pP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	while (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&lt;= 200) {</a:t>
            </a:r>
          </a:p>
          <a:p>
            <a:pPr marL="0" indent="0">
              <a:buNone/>
            </a:pP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+ “ ”);</a:t>
            </a:r>
          </a:p>
          <a:p>
            <a:pPr marL="0" indent="0">
              <a:buNone/>
            </a:pP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* 2;</a:t>
            </a:r>
          </a:p>
          <a:p>
            <a:pPr marL="0" indent="0">
              <a:buNone/>
            </a:pP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</a:p>
        </p:txBody>
      </p:sp>
    </p:spTree>
    <p:extLst>
      <p:ext uri="{BB962C8B-B14F-4D97-AF65-F5344CB8AC3E}">
        <p14:creationId xmlns:p14="http://schemas.microsoft.com/office/powerpoint/2010/main" val="1842445414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839788" y="1934381"/>
            <a:ext cx="5157787" cy="823912"/>
          </a:xfrm>
        </p:spPr>
        <p:txBody>
          <a:bodyPr/>
          <a:lstStyle/>
          <a:p>
            <a:pPr algn="ctr"/>
            <a:r>
              <a:rPr lang="en-US" dirty="0"/>
              <a:t>while loop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839788" y="3052689"/>
            <a:ext cx="5157787" cy="31369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= 0;</a:t>
            </a: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while 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&lt; 10) {</a:t>
            </a: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++;</a:t>
            </a: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>
          <a:xfrm>
            <a:off x="6172200" y="1934381"/>
            <a:ext cx="5183188" cy="823912"/>
          </a:xfrm>
        </p:spPr>
        <p:txBody>
          <a:bodyPr/>
          <a:lstStyle/>
          <a:p>
            <a:pPr algn="ctr"/>
            <a:r>
              <a:rPr lang="en-US" dirty="0"/>
              <a:t>for loop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>
          <a:xfrm>
            <a:off x="6172200" y="3052689"/>
            <a:ext cx="5822576" cy="31369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for 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= 0;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&lt; 10;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++) {</a:t>
            </a: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242616" y="808988"/>
            <a:ext cx="585916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latin typeface="+mj-lt"/>
              </a:rPr>
              <a:t>What’s the difference?</a:t>
            </a:r>
          </a:p>
        </p:txBody>
      </p:sp>
    </p:spTree>
    <p:extLst>
      <p:ext uri="{BB962C8B-B14F-4D97-AF65-F5344CB8AC3E}">
        <p14:creationId xmlns:p14="http://schemas.microsoft.com/office/powerpoint/2010/main" val="2165302981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Think-pair-share: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How many times does this loop execute? </a:t>
            </a:r>
          </a:p>
          <a:p>
            <a:pPr marL="0" indent="0">
              <a:buNone/>
            </a:pPr>
            <a:r>
              <a:rPr lang="en-US" dirty="0"/>
              <a:t>What is the output?</a:t>
            </a:r>
          </a:p>
          <a:p>
            <a:pPr marL="0" indent="0">
              <a:buNone/>
            </a:pPr>
            <a:r>
              <a:rPr lang="en-US" dirty="0"/>
              <a:t>Try rewrite this loop as a for loop.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n = 91;</a:t>
            </a:r>
          </a:p>
          <a:p>
            <a:pPr marL="0" indent="0">
              <a:buNone/>
            </a:pP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factor = 2;</a:t>
            </a: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while (n % factor != 0) {</a:t>
            </a: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	factor++;</a:t>
            </a: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(“First factor is “ + factor);</a:t>
            </a:r>
          </a:p>
        </p:txBody>
      </p:sp>
    </p:spTree>
    <p:extLst>
      <p:ext uri="{BB962C8B-B14F-4D97-AF65-F5344CB8AC3E}">
        <p14:creationId xmlns:p14="http://schemas.microsoft.com/office/powerpoint/2010/main" val="4163642392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Practice-It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Work on the following practice-it problems:</a:t>
            </a:r>
          </a:p>
          <a:p>
            <a:r>
              <a:rPr lang="en-US" dirty="0" err="1"/>
              <a:t>whileLoops</a:t>
            </a:r>
            <a:endParaRPr lang="en-US" dirty="0"/>
          </a:p>
          <a:p>
            <a:r>
              <a:rPr lang="en-US" dirty="0" err="1"/>
              <a:t>forToWhile</a:t>
            </a:r>
            <a:endParaRPr lang="en-US" dirty="0"/>
          </a:p>
          <a:p>
            <a:r>
              <a:rPr lang="en-US" dirty="0"/>
              <a:t>whileLoopMystery1</a:t>
            </a:r>
          </a:p>
          <a:p>
            <a:r>
              <a:rPr lang="en-US" dirty="0"/>
              <a:t>whileLoopMystery2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If there’s extra time, work on “</a:t>
            </a:r>
            <a:r>
              <a:rPr lang="en-US" dirty="0" err="1"/>
              <a:t>gcd</a:t>
            </a:r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07607404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057399"/>
            <a:ext cx="10670628" cy="41195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dirty="0"/>
              <a:t>Read HW 5.1 “Random Numbers”</a:t>
            </a:r>
          </a:p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r>
              <a:rPr lang="en-US" sz="2600" dirty="0"/>
              <a:t>Complete Chapter 5 self-check questions 1 – 4 an exercise 2</a:t>
            </a:r>
          </a:p>
        </p:txBody>
      </p:sp>
    </p:spTree>
    <p:extLst>
      <p:ext uri="{BB962C8B-B14F-4D97-AF65-F5344CB8AC3E}">
        <p14:creationId xmlns:p14="http://schemas.microsoft.com/office/powerpoint/2010/main" val="4096395111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459980"/>
            <a:ext cx="9144000" cy="2387600"/>
          </a:xfrm>
        </p:spPr>
        <p:txBody>
          <a:bodyPr/>
          <a:lstStyle/>
          <a:p>
            <a:r>
              <a:rPr lang="en-US" dirty="0"/>
              <a:t>Random Numbers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39655"/>
            <a:ext cx="9144000" cy="1655762"/>
          </a:xfrm>
        </p:spPr>
        <p:txBody>
          <a:bodyPr/>
          <a:lstStyle/>
          <a:p>
            <a:r>
              <a:rPr lang="en-US" dirty="0"/>
              <a:t>[ 3.14 ] [ Today’s Date ] [ Instructor Name ]</a:t>
            </a:r>
          </a:p>
        </p:txBody>
      </p:sp>
    </p:spTree>
    <p:extLst>
      <p:ext uri="{BB962C8B-B14F-4D97-AF65-F5344CB8AC3E}">
        <p14:creationId xmlns:p14="http://schemas.microsoft.com/office/powerpoint/2010/main" val="2386450784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do we use randomization?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/>
              <a:t>Create an enemy that spawns after some random amount of time, but between 7 and 23 seconds.</a:t>
            </a:r>
          </a:p>
          <a:p>
            <a:pPr marL="0" indent="0">
              <a:buNone/>
            </a:pPr>
            <a:r>
              <a:rPr lang="en-US" sz="2400" dirty="0"/>
              <a:t> </a:t>
            </a:r>
          </a:p>
          <a:p>
            <a:pPr marL="0" indent="0">
              <a:buNone/>
            </a:pPr>
            <a:r>
              <a:rPr lang="en-US" sz="2400" dirty="0"/>
              <a:t>Pick a random item from a list of 100 words the user needs to guess in Hangman</a:t>
            </a:r>
          </a:p>
          <a:p>
            <a:pPr marL="0" indent="0">
              <a:buNone/>
            </a:pPr>
            <a:r>
              <a:rPr lang="en-US" sz="2400" dirty="0"/>
              <a:t> </a:t>
            </a:r>
          </a:p>
          <a:p>
            <a:pPr marL="0" indent="0">
              <a:buNone/>
            </a:pPr>
            <a:r>
              <a:rPr lang="en-US" sz="2400" dirty="0"/>
              <a:t>Create a new username between 6 and 10 characters picking randomly what each character is, from lower/capital letters and numbers.</a:t>
            </a:r>
          </a:p>
          <a:p>
            <a:pPr marL="0" indent="0">
              <a:buNone/>
            </a:pPr>
            <a:r>
              <a:rPr lang="en-US" sz="2400" dirty="0"/>
              <a:t> </a:t>
            </a:r>
          </a:p>
          <a:p>
            <a:pPr marL="0" indent="0">
              <a:buNone/>
            </a:pPr>
            <a:r>
              <a:rPr lang="en-US" sz="2400" dirty="0"/>
              <a:t>Make a ball bounce, but not precisely, by adding random angles to the bounce.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83111605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make some random numbers: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How do we make a random object?</a:t>
            </a:r>
          </a:p>
        </p:txBody>
      </p:sp>
    </p:spTree>
    <p:extLst>
      <p:ext uri="{BB962C8B-B14F-4D97-AF65-F5344CB8AC3E}">
        <p14:creationId xmlns:p14="http://schemas.microsoft.com/office/powerpoint/2010/main" val="2093756086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make some random numbers: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How do we make a random object?</a:t>
            </a:r>
          </a:p>
          <a:p>
            <a:pPr marL="0" indent="0">
              <a:buNone/>
            </a:pP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Random r = new Random();</a:t>
            </a:r>
          </a:p>
          <a:p>
            <a:pPr marL="0" indent="0">
              <a:buNone/>
            </a:pP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5017882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make some random numbers: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Random r = new Random();</a:t>
            </a:r>
          </a:p>
          <a:p>
            <a:pPr marL="0" indent="0">
              <a:buNone/>
            </a:pP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result =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r.nextInt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(6); //Gives a number between 0 and 5</a:t>
            </a:r>
          </a:p>
          <a:p>
            <a:pPr marL="0" indent="0">
              <a:buNone/>
            </a:pP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result =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r.nextInt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(6) + 1; //between 1 and 6.</a:t>
            </a:r>
          </a:p>
          <a:p>
            <a:pPr marL="0" indent="0">
              <a:buNone/>
            </a:pP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(“You rolled a “ + result);</a:t>
            </a:r>
          </a:p>
          <a:p>
            <a:pPr marL="0" indent="0">
              <a:buNone/>
            </a:pP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24425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03384" y="1969478"/>
            <a:ext cx="11024941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13. Consider the following code segment:   </a:t>
            </a:r>
          </a:p>
          <a:p>
            <a:endParaRPr lang="en-US" dirty="0"/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for 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1;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&lt;= 3;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++)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  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("Hey");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 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ya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!");</a:t>
            </a:r>
          </a:p>
          <a:p>
            <a:endParaRPr lang="en-US" dirty="0"/>
          </a:p>
          <a:p>
            <a:endParaRPr lang="en-US" dirty="0"/>
          </a:p>
          <a:p>
            <a:r>
              <a:rPr lang="en-US" sz="2400" dirty="0"/>
              <a:t>What is output when this code segment is executed?  Hint: curly braces { } are missing.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835917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Think-Pair-Share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Write an expression that simulates a roll of a 20 – sided dice.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Write an expression that yields a random number between 0.0 and 1.0.</a:t>
            </a:r>
          </a:p>
        </p:txBody>
      </p:sp>
      <p:pic>
        <p:nvPicPr>
          <p:cNvPr id="1028" name="Picture 4" descr="https://upload.wikimedia.org/wikipedia/commons/thumb/8/84/Twenty_sided_dice.svg/2000px-Twenty_sided_dice.sv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7709" y="4117180"/>
            <a:ext cx="1836581" cy="2112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5715466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5.2: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nextInt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() = random integer between -2^21 and (2^31 -1)</a:t>
            </a:r>
          </a:p>
          <a:p>
            <a:pPr marL="0" indent="0">
              <a:buNone/>
            </a:pP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nextInt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(max) = random integer between 0 and (max – 1)</a:t>
            </a:r>
          </a:p>
          <a:p>
            <a:pPr marL="0" indent="0">
              <a:buNone/>
            </a:pP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nextDouble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() = random real number between 0.0 and 1.0</a:t>
            </a:r>
          </a:p>
          <a:p>
            <a:pPr marL="0" indent="0">
              <a:buNone/>
            </a:pP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nextBoolean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() = random logical value of true or false</a:t>
            </a:r>
          </a:p>
          <a:p>
            <a:pPr marL="0" indent="0">
              <a:buNone/>
            </a:pP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cs typeface="Courier New" panose="02070309020205020404" pitchFamily="49" charset="0"/>
              </a:rPr>
              <a:t>Priming the loop.</a:t>
            </a:r>
          </a:p>
        </p:txBody>
      </p:sp>
    </p:spTree>
    <p:extLst>
      <p:ext uri="{BB962C8B-B14F-4D97-AF65-F5344CB8AC3E}">
        <p14:creationId xmlns:p14="http://schemas.microsoft.com/office/powerpoint/2010/main" val="1565520940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Practice-It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Work on the following practice-it problems:</a:t>
            </a:r>
          </a:p>
          <a:p>
            <a:r>
              <a:rPr lang="en-US" dirty="0" err="1"/>
              <a:t>randomRangeABCDE</a:t>
            </a:r>
            <a:endParaRPr lang="en-US" dirty="0"/>
          </a:p>
          <a:p>
            <a:r>
              <a:rPr lang="en-US" dirty="0"/>
              <a:t>randomInteger0to1</a:t>
            </a:r>
          </a:p>
          <a:p>
            <a:r>
              <a:rPr lang="en-US" dirty="0"/>
              <a:t>randomOddInteger50to99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If there’s extra time, work on </a:t>
            </a:r>
            <a:r>
              <a:rPr lang="en-US" dirty="0" err="1"/>
              <a:t>randomX</a:t>
            </a:r>
            <a:r>
              <a:rPr lang="en-US" dirty="0"/>
              <a:t> and </a:t>
            </a:r>
            <a:r>
              <a:rPr lang="en-US" dirty="0" err="1"/>
              <a:t>randomLines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dirty="0"/>
              <a:t>If there’s even more extra time, work on </a:t>
            </a:r>
            <a:r>
              <a:rPr lang="en-US" dirty="0" err="1"/>
              <a:t>threeHeads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66693910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057399"/>
            <a:ext cx="10670628" cy="41195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dirty="0"/>
              <a:t>Read HW 5.2</a:t>
            </a:r>
          </a:p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r>
              <a:rPr lang="en-US" sz="2600" dirty="0"/>
              <a:t>Complete Chapter 5 programming project 1.</a:t>
            </a:r>
          </a:p>
        </p:txBody>
      </p:sp>
    </p:spTree>
    <p:extLst>
      <p:ext uri="{BB962C8B-B14F-4D97-AF65-F5344CB8AC3E}">
        <p14:creationId xmlns:p14="http://schemas.microsoft.com/office/powerpoint/2010/main" val="3066058439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459980"/>
            <a:ext cx="9144000" cy="2387600"/>
          </a:xfrm>
        </p:spPr>
        <p:txBody>
          <a:bodyPr/>
          <a:lstStyle/>
          <a:p>
            <a:r>
              <a:rPr lang="en-US" dirty="0"/>
              <a:t>Fencepost &amp; Sentinel Loops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39655"/>
            <a:ext cx="9144000" cy="1655762"/>
          </a:xfrm>
        </p:spPr>
        <p:txBody>
          <a:bodyPr/>
          <a:lstStyle/>
          <a:p>
            <a:r>
              <a:rPr lang="en-US" dirty="0"/>
              <a:t>[ 3.15 ] [ Today’s Date ] [ Instructor Name ]</a:t>
            </a:r>
          </a:p>
        </p:txBody>
      </p:sp>
    </p:spTree>
    <p:extLst>
      <p:ext uri="{BB962C8B-B14F-4D97-AF65-F5344CB8AC3E}">
        <p14:creationId xmlns:p14="http://schemas.microsoft.com/office/powerpoint/2010/main" val="2513368280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activity: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Prepare a 5 minute lesson and a 2 – 5 minute class activity to teach a topic using this grading rubric:</a:t>
            </a:r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157723"/>
              </p:ext>
            </p:extLst>
          </p:nvPr>
        </p:nvGraphicFramePr>
        <p:xfrm>
          <a:off x="2827020" y="3035140"/>
          <a:ext cx="6537960" cy="313131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70685">
                  <a:extLst>
                    <a:ext uri="{9D8B030D-6E8A-4147-A177-3AD203B41FA5}">
                      <a16:colId xmlns:a16="http://schemas.microsoft.com/office/drawing/2014/main" val="4048889259"/>
                    </a:ext>
                  </a:extLst>
                </a:gridCol>
                <a:gridCol w="1670685">
                  <a:extLst>
                    <a:ext uri="{9D8B030D-6E8A-4147-A177-3AD203B41FA5}">
                      <a16:colId xmlns:a16="http://schemas.microsoft.com/office/drawing/2014/main" val="3476441090"/>
                    </a:ext>
                  </a:extLst>
                </a:gridCol>
                <a:gridCol w="1598295">
                  <a:extLst>
                    <a:ext uri="{9D8B030D-6E8A-4147-A177-3AD203B41FA5}">
                      <a16:colId xmlns:a16="http://schemas.microsoft.com/office/drawing/2014/main" val="2000673487"/>
                    </a:ext>
                  </a:extLst>
                </a:gridCol>
                <a:gridCol w="1598295">
                  <a:extLst>
                    <a:ext uri="{9D8B030D-6E8A-4147-A177-3AD203B41FA5}">
                      <a16:colId xmlns:a16="http://schemas.microsoft.com/office/drawing/2014/main" val="2425536375"/>
                    </a:ext>
                  </a:extLst>
                </a:gridCol>
              </a:tblGrid>
              <a:tr h="12034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 pts.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 pts.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 pts.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 pts.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1985644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Presentation includes definitions and an example with proper syntax.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Presentation includes definitions or an example with proper syntax.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Presentation includes definitions or an example with proper syntax with one mistake.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Presentation includes definitions or an example with proper syntax with many mistakes.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769059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Presentation includes a non-example as helpful contrast.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Presentation includes a non-example that is marginally helpful.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Presentation includes a non-example that does not add to comprehension.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Presentation includes a non-example that adds confusion, or presentation does not include a non-example.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7905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Presentation includes a helpful tip that is clearly explained and concisely stated.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Presentation includes a helpful tip that is clearly explained or concisely stated.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Presentation includes a helpful tip that is not clearly explained and may include a small error.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Presentation does not include a helpful tip or hint.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864675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50297524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activity: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3000"/>
              </a:spcBef>
            </a:pPr>
            <a:r>
              <a:rPr lang="en-US" sz="2400" dirty="0"/>
              <a:t>Who is going to speak when?</a:t>
            </a:r>
          </a:p>
          <a:p>
            <a:pPr>
              <a:spcBef>
                <a:spcPts val="3000"/>
              </a:spcBef>
            </a:pPr>
            <a:r>
              <a:rPr lang="en-US" sz="2400" dirty="0"/>
              <a:t>How are you going to illustrate the flow of control?</a:t>
            </a:r>
          </a:p>
          <a:p>
            <a:pPr>
              <a:spcBef>
                <a:spcPts val="3000"/>
              </a:spcBef>
            </a:pPr>
            <a:r>
              <a:rPr lang="en-US" sz="2400" dirty="0"/>
              <a:t>What do you need to have up on the board to illustrate your mini-lesson and who is in charge of writing it out?</a:t>
            </a:r>
          </a:p>
          <a:p>
            <a:pPr>
              <a:spcBef>
                <a:spcPts val="3000"/>
              </a:spcBef>
            </a:pPr>
            <a:r>
              <a:rPr lang="en-US" sz="2400" dirty="0"/>
              <a:t>Where and how will you feature the output produced by your code segment?</a:t>
            </a:r>
          </a:p>
          <a:p>
            <a:pPr>
              <a:spcBef>
                <a:spcPts val="3000"/>
              </a:spcBef>
            </a:pPr>
            <a:r>
              <a:rPr lang="en-US" sz="2400" dirty="0"/>
              <a:t>What is your mini-activity going to look like?</a:t>
            </a:r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115307379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440078"/>
            <a:ext cx="9144000" cy="2387600"/>
          </a:xfrm>
        </p:spPr>
        <p:txBody>
          <a:bodyPr/>
          <a:lstStyle/>
          <a:p>
            <a:r>
              <a:rPr lang="en-US" dirty="0"/>
              <a:t>Presentations</a:t>
            </a:r>
          </a:p>
        </p:txBody>
      </p:sp>
    </p:spTree>
    <p:extLst>
      <p:ext uri="{BB962C8B-B14F-4D97-AF65-F5344CB8AC3E}">
        <p14:creationId xmlns:p14="http://schemas.microsoft.com/office/powerpoint/2010/main" val="3590710699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057399"/>
            <a:ext cx="10670628" cy="41195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dirty="0"/>
              <a:t>Read HW 5.3</a:t>
            </a:r>
          </a:p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r>
              <a:rPr lang="en-US" sz="2600" dirty="0"/>
              <a:t>Complete Chapter 5 exercises 6 and 8</a:t>
            </a:r>
          </a:p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r>
              <a:rPr lang="en-US" sz="2600" dirty="0"/>
              <a:t>Summarize all of your daily notes if not already done.</a:t>
            </a:r>
          </a:p>
        </p:txBody>
      </p:sp>
    </p:spTree>
    <p:extLst>
      <p:ext uri="{BB962C8B-B14F-4D97-AF65-F5344CB8AC3E}">
        <p14:creationId xmlns:p14="http://schemas.microsoft.com/office/powerpoint/2010/main" val="844695043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459980"/>
            <a:ext cx="9144000" cy="2387600"/>
          </a:xfrm>
        </p:spPr>
        <p:txBody>
          <a:bodyPr/>
          <a:lstStyle/>
          <a:p>
            <a:r>
              <a:rPr lang="en-US" dirty="0"/>
              <a:t>Boolean Logic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39655"/>
            <a:ext cx="9144000" cy="1655762"/>
          </a:xfrm>
        </p:spPr>
        <p:txBody>
          <a:bodyPr/>
          <a:lstStyle/>
          <a:p>
            <a:r>
              <a:rPr lang="en-US" dirty="0"/>
              <a:t>[ 3.16 ] [ Today’s Date ] [ Instructor Name ]</a:t>
            </a:r>
          </a:p>
        </p:txBody>
      </p:sp>
    </p:spTree>
    <p:extLst>
      <p:ext uri="{BB962C8B-B14F-4D97-AF65-F5344CB8AC3E}">
        <p14:creationId xmlns:p14="http://schemas.microsoft.com/office/powerpoint/2010/main" val="28021847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89317" y="520504"/>
            <a:ext cx="9929193" cy="61863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14. Consider the following complete program:  </a:t>
            </a:r>
          </a:p>
          <a:p>
            <a:endParaRPr lang="en-US" dirty="0"/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MyStars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{  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public static void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printStar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 {  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(" * "); 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}  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public static void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loopStars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for 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0;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&lt; 2;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++) {   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        for 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j = 1; j &lt;=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j++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     		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printStar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();   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	 }  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   }  	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}	   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public static void main(String[]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loopStars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(); 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}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 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dirty="0"/>
              <a:t>How many stars  *  are printed to the console when this program is executed? </a:t>
            </a:r>
          </a:p>
          <a:p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9580100" y="2459496"/>
            <a:ext cx="129394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lphaUcParenBoth"/>
            </a:pPr>
            <a:r>
              <a:rPr lang="it-IT" sz="2400" dirty="0"/>
              <a:t>None </a:t>
            </a:r>
          </a:p>
          <a:p>
            <a:r>
              <a:rPr lang="it-IT" sz="2400" dirty="0"/>
              <a:t>(B) 1 </a:t>
            </a:r>
          </a:p>
          <a:p>
            <a:r>
              <a:rPr lang="it-IT" sz="2400" dirty="0"/>
              <a:t>(C) 2 </a:t>
            </a:r>
          </a:p>
          <a:p>
            <a:r>
              <a:rPr lang="it-IT" sz="2400" dirty="0"/>
              <a:t>(D) 6 </a:t>
            </a:r>
          </a:p>
          <a:p>
            <a:r>
              <a:rPr lang="it-IT" sz="2400" dirty="0"/>
              <a:t>(E) 10 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232341221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these things?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for 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0;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&lt; 4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++) {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j = 0;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while (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j * j &lt; 20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){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(j);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j = j * 2 – 1;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536001832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boolean</a:t>
            </a:r>
            <a:r>
              <a:rPr lang="en-US" dirty="0"/>
              <a:t> : the easiest type!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Only two values:</a:t>
            </a:r>
          </a:p>
          <a:p>
            <a:pPr marL="457200" lvl="1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</a:p>
          <a:p>
            <a:pPr marL="457200" lvl="1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&lt;expression&gt;	&lt;relational operator&gt;	&lt;expression&gt;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3 * 3, x		==, !=			3 * 1 * 3, y</a:t>
            </a:r>
          </a:p>
        </p:txBody>
      </p:sp>
    </p:spTree>
    <p:extLst>
      <p:ext uri="{BB962C8B-B14F-4D97-AF65-F5344CB8AC3E}">
        <p14:creationId xmlns:p14="http://schemas.microsoft.com/office/powerpoint/2010/main" val="4041542376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Booleans!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Perform a test</a:t>
            </a:r>
          </a:p>
          <a:p>
            <a:r>
              <a:rPr lang="en-US" dirty="0"/>
              <a:t>Evaluates to a </a:t>
            </a:r>
            <a:r>
              <a:rPr lang="en-US" dirty="0" err="1"/>
              <a:t>boolean</a:t>
            </a:r>
            <a:r>
              <a:rPr lang="en-US" dirty="0"/>
              <a:t> value</a:t>
            </a:r>
          </a:p>
        </p:txBody>
      </p:sp>
      <p:graphicFrame>
        <p:nvGraphicFramePr>
          <p:cNvPr id="4" name="Group 4"/>
          <p:cNvGraphicFramePr>
            <a:graphicFrameLocks noGrp="1"/>
          </p:cNvGraphicFramePr>
          <p:nvPr/>
        </p:nvGraphicFramePr>
        <p:xfrm>
          <a:off x="2728118" y="3616642"/>
          <a:ext cx="6735763" cy="2560320"/>
        </p:xfrm>
        <a:graphic>
          <a:graphicData uri="http://schemas.openxmlformats.org/drawingml/2006/table">
            <a:tbl>
              <a:tblPr/>
              <a:tblGrid>
                <a:gridCol w="1333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479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49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048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25425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Operator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Meaning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Example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Value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3838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==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equals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1 + 1 == 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5425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!=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does not equal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3.2 != 2.5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5425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&lt;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less than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10 &lt; 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5425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&gt;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greater than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10 &gt; 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3838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&lt;=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less than or equal to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126 &lt;= 100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5425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&gt;=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greater than or equal to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5.0 &gt;= 5.0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20289835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Boolean Logic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Expanding on true and false:            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!, &amp;&amp;, and ||</a:t>
            </a: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AND		(4 == 4) &amp;&amp; (2 &gt; 1)	Evaluates to: true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OR		(1 &lt; 2) || (2 &lt; 1)	Evaluates to: true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NOT		!(2 &lt; 1)				Evaluates to: true</a:t>
            </a:r>
          </a:p>
        </p:txBody>
      </p:sp>
    </p:spTree>
    <p:extLst>
      <p:ext uri="{BB962C8B-B14F-4D97-AF65-F5344CB8AC3E}">
        <p14:creationId xmlns:p14="http://schemas.microsoft.com/office/powerpoint/2010/main" val="3007864837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Boolean Logic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if(q == 1 || 2 || 4){		//This doesn’t work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statement;			//you need to use full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statement;			//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boolean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expression!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if(q == 1 || q == 2 || q == 4){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statement;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statement;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565977269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with De Morgan’s Laws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60370399"/>
              </p:ext>
            </p:extLst>
          </p:nvPr>
        </p:nvGraphicFramePr>
        <p:xfrm>
          <a:off x="838200" y="2057400"/>
          <a:ext cx="10515603" cy="37932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02229">
                  <a:extLst>
                    <a:ext uri="{9D8B030D-6E8A-4147-A177-3AD203B41FA5}">
                      <a16:colId xmlns:a16="http://schemas.microsoft.com/office/drawing/2014/main" val="2217065773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1430431284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280170064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3244910679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4156636939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3709586164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497339351"/>
                    </a:ext>
                  </a:extLst>
                </a:gridCol>
              </a:tblGrid>
              <a:tr h="758642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 || 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!(p || q)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!p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!q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!p &amp;&amp; !q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3504621"/>
                  </a:ext>
                </a:extLst>
              </a:tr>
              <a:tr h="758642">
                <a:tc>
                  <a:txBody>
                    <a:bodyPr/>
                    <a:lstStyle/>
                    <a:p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3169810"/>
                  </a:ext>
                </a:extLst>
              </a:tr>
              <a:tr h="758642">
                <a:tc>
                  <a:txBody>
                    <a:bodyPr/>
                    <a:lstStyle/>
                    <a:p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9849111"/>
                  </a:ext>
                </a:extLst>
              </a:tr>
              <a:tr h="758642">
                <a:tc>
                  <a:txBody>
                    <a:bodyPr/>
                    <a:lstStyle/>
                    <a:p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2248477"/>
                  </a:ext>
                </a:extLst>
              </a:tr>
              <a:tr h="758642">
                <a:tc>
                  <a:txBody>
                    <a:bodyPr/>
                    <a:lstStyle/>
                    <a:p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90901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58460393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524000" y="1455576"/>
            <a:ext cx="9144000" cy="2387600"/>
          </a:xfrm>
        </p:spPr>
        <p:txBody>
          <a:bodyPr/>
          <a:lstStyle/>
          <a:p>
            <a:r>
              <a:rPr lang="en-US" dirty="0"/>
              <a:t>Programming Activity</a:t>
            </a:r>
          </a:p>
        </p:txBody>
      </p:sp>
    </p:spTree>
    <p:extLst>
      <p:ext uri="{BB962C8B-B14F-4D97-AF65-F5344CB8AC3E}">
        <p14:creationId xmlns:p14="http://schemas.microsoft.com/office/powerpoint/2010/main" val="374385157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057399"/>
            <a:ext cx="10670628" cy="41195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dirty="0"/>
              <a:t>Outline Chapter 5 (up to and including HW 5.3)</a:t>
            </a:r>
          </a:p>
        </p:txBody>
      </p:sp>
    </p:spTree>
    <p:extLst>
      <p:ext uri="{BB962C8B-B14F-4D97-AF65-F5344CB8AC3E}">
        <p14:creationId xmlns:p14="http://schemas.microsoft.com/office/powerpoint/2010/main" val="3105871293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Finding and Fixing Errors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[ 3.17 ] [ Today’s Date ] [ Instructor Name ]</a:t>
            </a:r>
          </a:p>
        </p:txBody>
      </p:sp>
    </p:spTree>
    <p:extLst>
      <p:ext uri="{BB962C8B-B14F-4D97-AF65-F5344CB8AC3E}">
        <p14:creationId xmlns:p14="http://schemas.microsoft.com/office/powerpoint/2010/main" val="2622002735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plan: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Error check and resubmit all chapter 3, 4, and 5 assignments.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Study for the test by:</a:t>
            </a:r>
          </a:p>
          <a:p>
            <a:pPr lvl="1"/>
            <a:r>
              <a:rPr lang="en-US" dirty="0"/>
              <a:t>Reviewing all of the blue, self-check pages at the end of Chapter 3, 4, and 5.</a:t>
            </a:r>
          </a:p>
          <a:p>
            <a:pPr lvl="1"/>
            <a:r>
              <a:rPr lang="en-US" dirty="0"/>
              <a:t>Re-reading sections as needed to complete the self-check problems.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dirty="0"/>
              <a:t>Submit 5 questions for review in class tomorrow.</a:t>
            </a:r>
          </a:p>
        </p:txBody>
      </p:sp>
    </p:spTree>
    <p:extLst>
      <p:ext uri="{BB962C8B-B14F-4D97-AF65-F5344CB8AC3E}">
        <p14:creationId xmlns:p14="http://schemas.microsoft.com/office/powerpoint/2010/main" val="37086007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01.png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2420815" y="1476457"/>
            <a:ext cx="7440638" cy="4275188"/>
          </a:xfrm>
          <a:prstGeom prst="rect">
            <a:avLst/>
          </a:prstGeom>
          <a:ln/>
        </p:spPr>
      </p:pic>
      <p:sp>
        <p:nvSpPr>
          <p:cNvPr id="3" name="TextBox 2"/>
          <p:cNvSpPr txBox="1"/>
          <p:nvPr/>
        </p:nvSpPr>
        <p:spPr>
          <a:xfrm>
            <a:off x="998806" y="844062"/>
            <a:ext cx="10255949" cy="5632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15. Consider the following code segment: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2400" dirty="0"/>
              <a:t>						What is the </a:t>
            </a:r>
            <a:r>
              <a:rPr lang="en-US" sz="2400" i="1" dirty="0"/>
              <a:t>scope </a:t>
            </a:r>
            <a:r>
              <a:rPr lang="en-US" sz="2400" dirty="0"/>
              <a:t>for the variable x?</a:t>
            </a:r>
          </a:p>
        </p:txBody>
      </p:sp>
    </p:spTree>
    <p:extLst>
      <p:ext uri="{BB962C8B-B14F-4D97-AF65-F5344CB8AC3E}">
        <p14:creationId xmlns:p14="http://schemas.microsoft.com/office/powerpoint/2010/main" val="625637318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Regrade/Resubmit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You all have the opportunity to get full credit  on your homework grades by correcting them now, in class.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Use your error checking algorithm, and if you need help just ask!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Make sure to check for issues with scope!</a:t>
            </a:r>
          </a:p>
        </p:txBody>
      </p:sp>
    </p:spTree>
    <p:extLst>
      <p:ext uri="{BB962C8B-B14F-4D97-AF65-F5344CB8AC3E}">
        <p14:creationId xmlns:p14="http://schemas.microsoft.com/office/powerpoint/2010/main" val="655716796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you finish early: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Some useful review includes working on :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Programming Project 1 Chapter 5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1395662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Begin reviewing chapters 3, 4 and 5 for the Unit Test.</a:t>
            </a:r>
          </a:p>
          <a:p>
            <a:endParaRPr lang="en-US" dirty="0"/>
          </a:p>
          <a:p>
            <a:r>
              <a:rPr lang="en-US" dirty="0"/>
              <a:t>Submit 5 questions you have for review tomorrow.</a:t>
            </a:r>
          </a:p>
        </p:txBody>
      </p:sp>
    </p:spTree>
    <p:extLst>
      <p:ext uri="{BB962C8B-B14F-4D97-AF65-F5344CB8AC3E}">
        <p14:creationId xmlns:p14="http://schemas.microsoft.com/office/powerpoint/2010/main" val="1690940679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Review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[ 3.11 ] [ Today’s Date ] [ Instructor Name ]</a:t>
            </a:r>
          </a:p>
        </p:txBody>
      </p:sp>
    </p:spTree>
    <p:extLst>
      <p:ext uri="{BB962C8B-B14F-4D97-AF65-F5344CB8AC3E}">
        <p14:creationId xmlns:p14="http://schemas.microsoft.com/office/powerpoint/2010/main" val="1687709640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524000" y="1374151"/>
            <a:ext cx="9144000" cy="2387600"/>
          </a:xfrm>
        </p:spPr>
        <p:txBody>
          <a:bodyPr>
            <a:normAutofit/>
          </a:bodyPr>
          <a:lstStyle/>
          <a:p>
            <a:r>
              <a:rPr lang="en-US" sz="5000" dirty="0"/>
              <a:t>What’s on the test?</a:t>
            </a:r>
          </a:p>
        </p:txBody>
      </p:sp>
    </p:spTree>
    <p:extLst>
      <p:ext uri="{BB962C8B-B14F-4D97-AF65-F5344CB8AC3E}">
        <p14:creationId xmlns:p14="http://schemas.microsoft.com/office/powerpoint/2010/main" val="3995939575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Questions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Use submitted review questions to review for the test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Assemble the questions into categories to go over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Answer individual questions, or make slides for topics you think students need to go over</a:t>
            </a:r>
          </a:p>
        </p:txBody>
      </p:sp>
    </p:spTree>
    <p:extLst>
      <p:ext uri="{BB962C8B-B14F-4D97-AF65-F5344CB8AC3E}">
        <p14:creationId xmlns:p14="http://schemas.microsoft.com/office/powerpoint/2010/main" val="4175283241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Topics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Make a list of review topics that you feel you need to go over for the test tomorrow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For each topic, follow up by reviewing the textbook, self-check problems, and the appropriate Practice-It problems</a:t>
            </a:r>
          </a:p>
        </p:txBody>
      </p:sp>
    </p:spTree>
    <p:extLst>
      <p:ext uri="{BB962C8B-B14F-4D97-AF65-F5344CB8AC3E}">
        <p14:creationId xmlns:p14="http://schemas.microsoft.com/office/powerpoint/2010/main" val="477607272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524000" y="1374153"/>
            <a:ext cx="9144000" cy="2387600"/>
          </a:xfrm>
        </p:spPr>
        <p:txBody>
          <a:bodyPr>
            <a:normAutofit/>
          </a:bodyPr>
          <a:lstStyle/>
          <a:p>
            <a:r>
              <a:rPr lang="en-US" sz="5000" dirty="0"/>
              <a:t>Good Luck!</a:t>
            </a:r>
          </a:p>
        </p:txBody>
      </p:sp>
    </p:spTree>
    <p:extLst>
      <p:ext uri="{BB962C8B-B14F-4D97-AF65-F5344CB8AC3E}">
        <p14:creationId xmlns:p14="http://schemas.microsoft.com/office/powerpoint/2010/main" val="11621556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98360" y="785335"/>
            <a:ext cx="10110460" cy="56938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16. Consider the following complete program:  </a:t>
            </a:r>
          </a:p>
          <a:p>
            <a:endParaRPr lang="en-US" dirty="0"/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PrintSquaresAndCubes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{  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public static void main(String[]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 {   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for 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1;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&lt;= 10;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++) {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+ " squared is " + (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* i ));  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}   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for 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1;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&lt;= 10;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++) {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 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+ " cubed is " + (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*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*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));  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} 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}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 </a:t>
            </a:r>
          </a:p>
          <a:p>
            <a:r>
              <a:rPr lang="en-US" sz="2000" dirty="0"/>
              <a:t>Suppose we add the following CLASS_CONSTANT to the program:   </a:t>
            </a:r>
          </a:p>
          <a:p>
            <a:endParaRPr lang="en-US" sz="2000" dirty="0"/>
          </a:p>
          <a:p>
            <a:r>
              <a:rPr lang="en-US" sz="2000" dirty="0"/>
              <a:t>	public static final </a:t>
            </a:r>
            <a:r>
              <a:rPr lang="en-US" sz="2000" dirty="0" err="1"/>
              <a:t>int</a:t>
            </a:r>
            <a:r>
              <a:rPr lang="en-US" sz="2000" dirty="0"/>
              <a:t> MAX_VALUE = 10; </a:t>
            </a:r>
          </a:p>
          <a:p>
            <a:r>
              <a:rPr lang="en-US" sz="2000" dirty="0"/>
              <a:t> </a:t>
            </a:r>
          </a:p>
          <a:p>
            <a:r>
              <a:rPr lang="en-US" sz="2000" dirty="0"/>
              <a:t>What is the most appropriate use of MAX_VALUE?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33514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2451" y="1152210"/>
            <a:ext cx="10937546" cy="4893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lphaUcParenBoth"/>
            </a:pPr>
            <a:r>
              <a:rPr lang="en-US" sz="2400" dirty="0"/>
              <a:t> To replace the value 10 in the for loop, so we can change the output </a:t>
            </a:r>
          </a:p>
          <a:p>
            <a:r>
              <a:rPr lang="en-US" sz="2400" dirty="0"/>
              <a:t>      of the  program more easily by adjusting MAX_VALUE.</a:t>
            </a:r>
          </a:p>
          <a:p>
            <a:r>
              <a:rPr lang="en-US" sz="2400" dirty="0"/>
              <a:t> </a:t>
            </a:r>
          </a:p>
          <a:p>
            <a:r>
              <a:rPr lang="en-US" sz="2400" dirty="0"/>
              <a:t>(B) To replace method header public static void main(String[] </a:t>
            </a:r>
            <a:r>
              <a:rPr lang="en-US" sz="2400" dirty="0" err="1"/>
              <a:t>args</a:t>
            </a:r>
            <a:r>
              <a:rPr lang="en-US" sz="2400" dirty="0"/>
              <a:t>),  </a:t>
            </a:r>
          </a:p>
          <a:p>
            <a:r>
              <a:rPr lang="en-US" sz="2400" dirty="0"/>
              <a:t>      because the program will become shorter. </a:t>
            </a:r>
          </a:p>
          <a:p>
            <a:endParaRPr lang="en-US" sz="2400" dirty="0"/>
          </a:p>
          <a:p>
            <a:r>
              <a:rPr lang="en-US" sz="2400" dirty="0"/>
              <a:t>(C) To replace the expression (</a:t>
            </a:r>
            <a:r>
              <a:rPr lang="en-US" sz="2400" dirty="0" err="1"/>
              <a:t>i</a:t>
            </a:r>
            <a:r>
              <a:rPr lang="en-US" sz="2400" dirty="0"/>
              <a:t> * </a:t>
            </a:r>
            <a:r>
              <a:rPr lang="en-US" sz="2400" dirty="0" err="1"/>
              <a:t>i</a:t>
            </a:r>
            <a:r>
              <a:rPr lang="en-US" sz="2400" dirty="0"/>
              <a:t> * </a:t>
            </a:r>
            <a:r>
              <a:rPr lang="en-US" sz="2400" dirty="0" err="1"/>
              <a:t>i</a:t>
            </a:r>
            <a:r>
              <a:rPr lang="en-US" sz="2400" dirty="0"/>
              <a:t>), which is too complicated for a  simple program. </a:t>
            </a:r>
          </a:p>
          <a:p>
            <a:endParaRPr lang="en-US" sz="2400" dirty="0"/>
          </a:p>
          <a:p>
            <a:r>
              <a:rPr lang="en-US" sz="2400" dirty="0"/>
              <a:t>(D) To replace the class header public class </a:t>
            </a:r>
            <a:r>
              <a:rPr lang="en-US" sz="2400" dirty="0" err="1"/>
              <a:t>PrintSquaresAndCubes</a:t>
            </a:r>
            <a:r>
              <a:rPr lang="en-US" sz="2400" dirty="0"/>
              <a:t>,   </a:t>
            </a:r>
          </a:p>
          <a:p>
            <a:r>
              <a:rPr lang="en-US" sz="2400" dirty="0"/>
              <a:t>      which has too many capital letters in it. </a:t>
            </a:r>
          </a:p>
          <a:p>
            <a:endParaRPr lang="en-US" sz="2400" dirty="0"/>
          </a:p>
          <a:p>
            <a:r>
              <a:rPr lang="en-US" sz="2400" dirty="0"/>
              <a:t>(E) Hello, world. 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3412543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Test Review: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Do you have any questions about the test?</a:t>
            </a:r>
          </a:p>
        </p:txBody>
      </p:sp>
    </p:spTree>
    <p:extLst>
      <p:ext uri="{BB962C8B-B14F-4D97-AF65-F5344CB8AC3E}">
        <p14:creationId xmlns:p14="http://schemas.microsoft.com/office/powerpoint/2010/main" val="33658019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Homework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Read HW 3.1 up to “Limitations on Parameters”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Correct any incorrect test answers by re-answering on a separate sheet of paper:</a:t>
            </a:r>
          </a:p>
          <a:p>
            <a:pPr marL="0" indent="0">
              <a:buNone/>
            </a:pPr>
            <a:r>
              <a:rPr lang="en-US" dirty="0"/>
              <a:t>	To get back credit, you must justify your new answers.</a:t>
            </a:r>
          </a:p>
          <a:p>
            <a:pPr marL="0" indent="0">
              <a:buNone/>
            </a:pPr>
            <a:r>
              <a:rPr lang="en-US" dirty="0"/>
              <a:t>	Staple new answer sheet to the old test and return it tomorrow.</a:t>
            </a:r>
          </a:p>
        </p:txBody>
      </p:sp>
    </p:spTree>
    <p:extLst>
      <p:ext uri="{BB962C8B-B14F-4D97-AF65-F5344CB8AC3E}">
        <p14:creationId xmlns:p14="http://schemas.microsoft.com/office/powerpoint/2010/main" val="25830048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Parameters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[ 3.01 ] [ Today’s Date ] [ Instructor Name ]</a:t>
            </a:r>
          </a:p>
        </p:txBody>
      </p:sp>
    </p:spTree>
    <p:extLst>
      <p:ext uri="{BB962C8B-B14F-4D97-AF65-F5344CB8AC3E}">
        <p14:creationId xmlns:p14="http://schemas.microsoft.com/office/powerpoint/2010/main" val="31768360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0886" y="657664"/>
            <a:ext cx="7390228" cy="5542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5107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Old Program: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writeSpaces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public void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writeSpaces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for(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0;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&lt; 10;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++) {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(“ “);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9164307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Old Program: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number = 10;</a:t>
            </a:r>
          </a:p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writeSpaces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public void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writeSpaces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(){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for(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0;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&lt; number;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++){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(“ “);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818202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Program: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public void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writeSpaces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number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){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for(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0;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&lt; number;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++){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(“ “);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0336987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Calling Parameters: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Correct: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writeSpaces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(10)</a:t>
            </a:r>
          </a:p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writeSpaces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(24901)</a:t>
            </a:r>
          </a:p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writeSpaces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(9/3-2)</a:t>
            </a: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x = 20;</a:t>
            </a:r>
          </a:p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writeSpaces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(x);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Incorrect: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writeSpaces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writeSpaces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(“ten”);</a:t>
            </a: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y = 20;</a:t>
            </a:r>
          </a:p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writeSpaces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(y);</a:t>
            </a:r>
          </a:p>
        </p:txBody>
      </p:sp>
    </p:spTree>
    <p:extLst>
      <p:ext uri="{BB962C8B-B14F-4D97-AF65-F5344CB8AC3E}">
        <p14:creationId xmlns:p14="http://schemas.microsoft.com/office/powerpoint/2010/main" val="5826075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Actual vs Formal Parameters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Actual Parameters (argument):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writeSpaces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Formal Parameters (parameter):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public void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writeSpaces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x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){</a:t>
            </a: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88685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417785"/>
            <a:ext cx="9144000" cy="2387600"/>
          </a:xfrm>
        </p:spPr>
        <p:txBody>
          <a:bodyPr/>
          <a:lstStyle/>
          <a:p>
            <a:r>
              <a:rPr lang="en-US" dirty="0"/>
              <a:t>Mini Lessons</a:t>
            </a:r>
          </a:p>
        </p:txBody>
      </p:sp>
    </p:spTree>
    <p:extLst>
      <p:ext uri="{BB962C8B-B14F-4D97-AF65-F5344CB8AC3E}">
        <p14:creationId xmlns:p14="http://schemas.microsoft.com/office/powerpoint/2010/main" val="9588087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Things to think about: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Who is going to speak when?</a:t>
            </a:r>
          </a:p>
          <a:p>
            <a:endParaRPr lang="en-US" dirty="0"/>
          </a:p>
          <a:p>
            <a:r>
              <a:rPr lang="en-US" dirty="0"/>
              <a:t>How are you going to illustrate the flow of control?</a:t>
            </a:r>
          </a:p>
          <a:p>
            <a:endParaRPr lang="en-US" dirty="0"/>
          </a:p>
          <a:p>
            <a:r>
              <a:rPr lang="en-US" dirty="0"/>
              <a:t>What do you need to have up on the board to illustrate your mini-lesson, and who is in charge of writing it out?</a:t>
            </a:r>
          </a:p>
          <a:p>
            <a:endParaRPr lang="en-US" dirty="0"/>
          </a:p>
          <a:p>
            <a:r>
              <a:rPr lang="en-US" dirty="0"/>
              <a:t>Where and how will you feature the output produces by your code segment?</a:t>
            </a:r>
          </a:p>
        </p:txBody>
      </p:sp>
    </p:spTree>
    <p:extLst>
      <p:ext uri="{BB962C8B-B14F-4D97-AF65-F5344CB8AC3E}">
        <p14:creationId xmlns:p14="http://schemas.microsoft.com/office/powerpoint/2010/main" val="17501075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What is a </a:t>
            </a:r>
            <a:r>
              <a:rPr lang="en-US" i="1" dirty="0"/>
              <a:t>variable</a:t>
            </a:r>
            <a:r>
              <a:rPr lang="en-US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lphaUcParenBoth"/>
            </a:pPr>
            <a:r>
              <a:rPr lang="en-US" dirty="0"/>
              <a:t>A syntactic structure that controls other statements. </a:t>
            </a:r>
          </a:p>
          <a:p>
            <a:pPr marL="514350" indent="-514350">
              <a:buAutoNum type="alphaUcParenBoth"/>
            </a:pPr>
            <a:r>
              <a:rPr lang="en-US" dirty="0"/>
              <a:t>The part of a Java program where we can use the variable. </a:t>
            </a:r>
          </a:p>
          <a:p>
            <a:pPr marL="514350" indent="-514350">
              <a:buAutoNum type="alphaUcParenBoth"/>
            </a:pPr>
            <a:r>
              <a:rPr lang="en-US" dirty="0"/>
              <a:t>A memory location with a name and a type that stores a value. </a:t>
            </a:r>
          </a:p>
          <a:p>
            <a:pPr marL="514350" indent="-514350">
              <a:buAutoNum type="alphaUcParenBoth"/>
            </a:pPr>
            <a:r>
              <a:rPr lang="en-US" dirty="0"/>
              <a:t>Combining several Strings into a single String, or combining a String with other   data to into a new, longer String. </a:t>
            </a:r>
          </a:p>
          <a:p>
            <a:pPr marL="514350" indent="-514350">
              <a:buAutoNum type="alphaUcParenBoth"/>
            </a:pPr>
            <a:r>
              <a:rPr lang="en-US" dirty="0"/>
              <a:t>The order in which Java evaluates the operations in an expression.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46228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 It: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/>
              <a:t>methodHeaderSyntax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	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/>
              <a:t>MysteryNums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	</a:t>
            </a:r>
          </a:p>
          <a:p>
            <a:pPr marL="0" indent="0">
              <a:buNone/>
            </a:pPr>
            <a:r>
              <a:rPr lang="en-US" dirty="0"/>
              <a:t>	Oops3-errors</a:t>
            </a:r>
          </a:p>
        </p:txBody>
      </p:sp>
    </p:spTree>
    <p:extLst>
      <p:ext uri="{BB962C8B-B14F-4D97-AF65-F5344CB8AC3E}">
        <p14:creationId xmlns:p14="http://schemas.microsoft.com/office/powerpoint/2010/main" val="23155227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Read HW 3.1 “Limitations of Parameters” and “Multiple Parameters”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Complete self-check questions 4 – 7.</a:t>
            </a:r>
          </a:p>
        </p:txBody>
      </p:sp>
    </p:spTree>
    <p:extLst>
      <p:ext uri="{BB962C8B-B14F-4D97-AF65-F5344CB8AC3E}">
        <p14:creationId xmlns:p14="http://schemas.microsoft.com/office/powerpoint/2010/main" val="24764564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459980"/>
            <a:ext cx="9144000" cy="2387600"/>
          </a:xfrm>
        </p:spPr>
        <p:txBody>
          <a:bodyPr/>
          <a:lstStyle/>
          <a:p>
            <a:r>
              <a:rPr lang="en-US" dirty="0"/>
              <a:t>Limitations of Parameters &amp; Multiple Parameters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39655"/>
            <a:ext cx="9144000" cy="1655762"/>
          </a:xfrm>
        </p:spPr>
        <p:txBody>
          <a:bodyPr/>
          <a:lstStyle/>
          <a:p>
            <a:r>
              <a:rPr lang="en-US" dirty="0"/>
              <a:t>[ 3.02 ] [ Today’s Date ] [ Instructor Name ]</a:t>
            </a:r>
          </a:p>
        </p:txBody>
      </p:sp>
    </p:spTree>
    <p:extLst>
      <p:ext uri="{BB962C8B-B14F-4D97-AF65-F5344CB8AC3E}">
        <p14:creationId xmlns:p14="http://schemas.microsoft.com/office/powerpoint/2010/main" val="20747079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56603" y="689317"/>
            <a:ext cx="10341293" cy="59400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ParameterExample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public static void main (String[]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x = 17;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doubleNumber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(x);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(“x = “ + x);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();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number = 42;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doubleNumber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(number);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(“number = “ + number);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public static void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doubleNumber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(int number) {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(“Initial value = “ + “ + number”);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	number = number * 2;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(“Final value = “ + “ + number”);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37568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Multiple Parameters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10910263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public static &lt;type&gt; &lt;name&gt; (&lt;type&gt; &lt;name&gt;, &lt;type&gt; &lt;name&gt;, … &lt;type&gt; &lt;name&gt;) {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&lt;statement&gt;;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&lt;statement&gt;;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…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&lt;statement&gt;;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method name (expression, expression, expression);</a:t>
            </a:r>
          </a:p>
          <a:p>
            <a:pPr marL="0" indent="0">
              <a:buNone/>
            </a:pPr>
            <a:endParaRPr lang="en-US" sz="2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58924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11349" y="703386"/>
            <a:ext cx="10114671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ParameterArt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public static void main(String[]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){</a:t>
            </a:r>
          </a:p>
          <a:p>
            <a:r>
              <a:rPr lang="en-US" sz="2000" i="1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2000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writeChars</a:t>
            </a:r>
            <a:r>
              <a:rPr lang="en-US" sz="2000" i="1" dirty="0">
                <a:latin typeface="Courier New" panose="02070309020205020404" pitchFamily="49" charset="0"/>
                <a:cs typeface="Courier New" panose="02070309020205020404" pitchFamily="49" charset="0"/>
              </a:rPr>
              <a:t>('=', 20);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</a:t>
            </a:r>
            <a:r>
              <a:rPr lang="en-US" sz="2000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out.println</a:t>
            </a:r>
            <a:r>
              <a:rPr lang="en-US" sz="2000" i="1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r>
              <a:rPr lang="nn-NO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	for (int i = 1; i &lt;= 10; i++){</a:t>
            </a:r>
          </a:p>
          <a:p>
            <a:r>
              <a:rPr lang="en-US" sz="2000" i="1" dirty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n-US" sz="2000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writeChars</a:t>
            </a:r>
            <a:r>
              <a:rPr lang="en-US" sz="2000" i="1" dirty="0">
                <a:latin typeface="Courier New" panose="02070309020205020404" pitchFamily="49" charset="0"/>
                <a:cs typeface="Courier New" panose="02070309020205020404" pitchFamily="49" charset="0"/>
              </a:rPr>
              <a:t>('&gt;', </a:t>
            </a:r>
            <a:r>
              <a:rPr lang="en-US" sz="2000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000" i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2000" i="1" dirty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n-US" sz="2000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writeChars</a:t>
            </a:r>
            <a:r>
              <a:rPr lang="en-US" sz="2000" i="1" dirty="0">
                <a:latin typeface="Courier New" panose="02070309020205020404" pitchFamily="49" charset="0"/>
                <a:cs typeface="Courier New" panose="02070309020205020404" pitchFamily="49" charset="0"/>
              </a:rPr>
              <a:t>(' ', 20 - 2 * </a:t>
            </a:r>
            <a:r>
              <a:rPr lang="en-US" sz="2000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000" i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2000" i="1" dirty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n-US" sz="2000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writeChars</a:t>
            </a:r>
            <a:r>
              <a:rPr lang="en-US" sz="2000" i="1" dirty="0">
                <a:latin typeface="Courier New" panose="02070309020205020404" pitchFamily="49" charset="0"/>
                <a:cs typeface="Courier New" panose="02070309020205020404" pitchFamily="49" charset="0"/>
              </a:rPr>
              <a:t>('&lt;', </a:t>
            </a:r>
            <a:r>
              <a:rPr lang="en-US" sz="2000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000" i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</a:t>
            </a:r>
            <a:r>
              <a:rPr lang="en-US" sz="2000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out.println</a:t>
            </a:r>
            <a:r>
              <a:rPr lang="en-US" sz="2000" i="1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	}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public static void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writeChars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(char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number) {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	for (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= 1;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&lt;= number;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++){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</a:t>
            </a:r>
            <a:r>
              <a:rPr lang="en-US" sz="2000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out.print</a:t>
            </a:r>
            <a:r>
              <a:rPr lang="en-US" sz="2000" i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</a:t>
            </a:r>
            <a:r>
              <a:rPr lang="en-US" sz="2000" i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	}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4863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361514"/>
            <a:ext cx="9144000" cy="2387600"/>
          </a:xfrm>
        </p:spPr>
        <p:txBody>
          <a:bodyPr/>
          <a:lstStyle/>
          <a:p>
            <a:r>
              <a:rPr lang="en-US" dirty="0"/>
              <a:t>Worktime</a:t>
            </a:r>
          </a:p>
        </p:txBody>
      </p:sp>
    </p:spTree>
    <p:extLst>
      <p:ext uri="{BB962C8B-B14F-4D97-AF65-F5344CB8AC3E}">
        <p14:creationId xmlns:p14="http://schemas.microsoft.com/office/powerpoint/2010/main" val="308321539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dirty="0"/>
              <a:t>Read HW 3.1 “Parameters versus Constants” and “Overloading Methods”</a:t>
            </a:r>
          </a:p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r>
              <a:rPr lang="en-US" sz="2600" dirty="0"/>
              <a:t>Jazz up art projects and programs.</a:t>
            </a:r>
          </a:p>
        </p:txBody>
      </p:sp>
    </p:spTree>
    <p:extLst>
      <p:ext uri="{BB962C8B-B14F-4D97-AF65-F5344CB8AC3E}">
        <p14:creationId xmlns:p14="http://schemas.microsoft.com/office/powerpoint/2010/main" val="319948948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459980"/>
            <a:ext cx="9144000" cy="2387600"/>
          </a:xfrm>
        </p:spPr>
        <p:txBody>
          <a:bodyPr/>
          <a:lstStyle/>
          <a:p>
            <a:r>
              <a:rPr lang="en-US" dirty="0"/>
              <a:t>Return Values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39655"/>
            <a:ext cx="9144000" cy="1655762"/>
          </a:xfrm>
        </p:spPr>
        <p:txBody>
          <a:bodyPr/>
          <a:lstStyle/>
          <a:p>
            <a:r>
              <a:rPr lang="en-US" dirty="0"/>
              <a:t>[ 3.03 ] [ Today’s Date ] [ Instructor Name ]</a:t>
            </a:r>
          </a:p>
        </p:txBody>
      </p:sp>
    </p:spTree>
    <p:extLst>
      <p:ext uri="{BB962C8B-B14F-4D97-AF65-F5344CB8AC3E}">
        <p14:creationId xmlns:p14="http://schemas.microsoft.com/office/powerpoint/2010/main" val="425735371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474057"/>
            <a:ext cx="9144000" cy="2387600"/>
          </a:xfrm>
        </p:spPr>
        <p:txBody>
          <a:bodyPr/>
          <a:lstStyle/>
          <a:p>
            <a:r>
              <a:rPr lang="en-US" dirty="0"/>
              <a:t>Pokémon</a:t>
            </a:r>
          </a:p>
        </p:txBody>
      </p:sp>
      <p:pic>
        <p:nvPicPr>
          <p:cNvPr id="4" name="Picture 2" descr="http://vignette1.wikia.nocookie.net/vsbattles/images/4/41/Blastoise.png/revision/latest?cb=2014110622591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0601" y="1392701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http://cdn.bulbagarden.net/upload/thumb/8/88/026Raichu.png/250px-026Raichu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282" y="1392701"/>
            <a:ext cx="3811514" cy="3811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17442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What is </a:t>
            </a:r>
            <a:r>
              <a:rPr lang="en-US" i="1" dirty="0"/>
              <a:t>operate precedence</a:t>
            </a:r>
            <a:r>
              <a:rPr lang="en-US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lphaUcParenBoth"/>
            </a:pPr>
            <a:r>
              <a:rPr lang="en-US" dirty="0"/>
              <a:t>A syntactic structure that controls other statements. </a:t>
            </a:r>
          </a:p>
          <a:p>
            <a:pPr marL="514350" indent="-514350">
              <a:buAutoNum type="alphaUcParenBoth"/>
            </a:pPr>
            <a:r>
              <a:rPr lang="en-US" dirty="0"/>
              <a:t>The part of a Java program where we can use the variable. </a:t>
            </a:r>
          </a:p>
          <a:p>
            <a:pPr marL="514350" indent="-514350">
              <a:buAutoNum type="alphaUcParenBoth"/>
            </a:pPr>
            <a:r>
              <a:rPr lang="en-US" dirty="0"/>
              <a:t>A memory location with a name and a type that stores a value. </a:t>
            </a:r>
          </a:p>
          <a:p>
            <a:pPr marL="514350" indent="-514350">
              <a:buAutoNum type="alphaUcParenBoth"/>
            </a:pPr>
            <a:r>
              <a:rPr lang="en-US" dirty="0"/>
              <a:t>Combining several Strings into a single String, or combining a String with other   data to into a new, longer String. </a:t>
            </a:r>
          </a:p>
          <a:p>
            <a:pPr marL="514350" indent="-514350">
              <a:buAutoNum type="alphaUcParenBoth"/>
            </a:pPr>
            <a:r>
              <a:rPr lang="en-US" dirty="0"/>
              <a:t>The order in which Java evaluates the operations in an expression.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940485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program that returns a value: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Parameters can be manipulated, but don’t change.</a:t>
            </a: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x = 10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change10to9(10);     //THIS DOESN’T WORK!!</a:t>
            </a: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public static void change10to9(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x) {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x -= 1;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                    //WHY?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So how do we get returned values?</a:t>
            </a:r>
          </a:p>
        </p:txBody>
      </p:sp>
    </p:spTree>
    <p:extLst>
      <p:ext uri="{BB962C8B-B14F-4D97-AF65-F5344CB8AC3E}">
        <p14:creationId xmlns:p14="http://schemas.microsoft.com/office/powerpoint/2010/main" val="322612697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new method header: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public static double sum(double n){</a:t>
            </a: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70673295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new method header: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public static double sum(double n){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return (n + 1) * n / 2;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78110247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 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Work on the following self check questions: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err="1"/>
              <a:t>parameterMysteryReturn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mathExpression2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min</a:t>
            </a:r>
          </a:p>
        </p:txBody>
      </p:sp>
    </p:spTree>
    <p:extLst>
      <p:ext uri="{BB962C8B-B14F-4D97-AF65-F5344CB8AC3E}">
        <p14:creationId xmlns:p14="http://schemas.microsoft.com/office/powerpoint/2010/main" val="269527796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Pokémon Challenge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 Pokémon's base stat values will most often have the greatest influence over their specific stats at any level.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 level 100 Pokémon's stats in Attack, Defense, Speed, Special Attack, and Special Defense will be exactly 5 more than double its base stat values in each (leaving out individual values, effort values, and nature).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The Hit Points (HP) stat will be 110 plus double the base stat value (except in the case of </a:t>
            </a:r>
            <a:r>
              <a:rPr lang="en-US" dirty="0" err="1"/>
              <a:t>Shedinja</a:t>
            </a:r>
            <a:r>
              <a:rPr lang="en-US" dirty="0"/>
              <a:t>, whose HP is always 1).</a:t>
            </a:r>
          </a:p>
        </p:txBody>
      </p:sp>
    </p:spTree>
    <p:extLst>
      <p:ext uri="{BB962C8B-B14F-4D97-AF65-F5344CB8AC3E}">
        <p14:creationId xmlns:p14="http://schemas.microsoft.com/office/powerpoint/2010/main" val="267829978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Pokémon Challenge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839788" y="1280160"/>
            <a:ext cx="10515600" cy="1478134"/>
          </a:xfrm>
        </p:spPr>
        <p:txBody>
          <a:bodyPr>
            <a:normAutofit/>
          </a:bodyPr>
          <a:lstStyle/>
          <a:p>
            <a:r>
              <a:rPr lang="en-US" dirty="0"/>
              <a:t>Write a program that returns a Pokémon’s stats for Attack and HP at level 100.</a:t>
            </a:r>
            <a:br>
              <a:rPr lang="en-US" dirty="0"/>
            </a:br>
            <a:r>
              <a:rPr lang="en-US" dirty="0"/>
              <a:t>You should use parameters and methods that return values for this program. </a:t>
            </a:r>
            <a:br>
              <a:rPr lang="en-US" dirty="0"/>
            </a:br>
            <a:r>
              <a:rPr lang="en-US" dirty="0"/>
              <a:t>You may choose to use the base stats for </a:t>
            </a:r>
            <a:r>
              <a:rPr lang="en-US" dirty="0" err="1"/>
              <a:t>Blastoise</a:t>
            </a:r>
            <a:r>
              <a:rPr lang="en-US" dirty="0"/>
              <a:t> OR </a:t>
            </a:r>
            <a:r>
              <a:rPr lang="en-US" dirty="0" err="1"/>
              <a:t>Raichu</a:t>
            </a:r>
            <a:r>
              <a:rPr lang="en-US" dirty="0"/>
              <a:t> given here: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795645" y="3455800"/>
            <a:ext cx="10175215" cy="311008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dirty="0" err="1"/>
              <a:t>Blastoise</a:t>
            </a:r>
            <a:r>
              <a:rPr lang="en-US" sz="2400" dirty="0"/>
              <a:t> 				</a:t>
            </a:r>
            <a:r>
              <a:rPr lang="en-US" sz="2400" dirty="0" err="1"/>
              <a:t>Raichu</a:t>
            </a:r>
            <a:endParaRPr lang="en-US" sz="2400" dirty="0"/>
          </a:p>
          <a:p>
            <a:pPr marL="0" indent="0">
              <a:buNone/>
            </a:pPr>
            <a:r>
              <a:rPr lang="en-US" sz="2400" dirty="0"/>
              <a:t>HP: 79 					HP: 60</a:t>
            </a:r>
          </a:p>
          <a:p>
            <a:pPr marL="0" indent="0">
              <a:buNone/>
            </a:pPr>
            <a:r>
              <a:rPr lang="en-US" sz="2400" dirty="0"/>
              <a:t>Attack: 83 				Attack: 90</a:t>
            </a:r>
          </a:p>
          <a:p>
            <a:pPr marL="0" indent="0">
              <a:buNone/>
            </a:pPr>
            <a:r>
              <a:rPr lang="en-US" sz="2400" dirty="0"/>
              <a:t>Defense: 100				Defense: 55</a:t>
            </a:r>
          </a:p>
          <a:p>
            <a:pPr marL="0" indent="0">
              <a:buNone/>
            </a:pPr>
            <a:r>
              <a:rPr lang="en-US" sz="2400" dirty="0"/>
              <a:t>Special Attack: 85 		           	Special Attack: 90</a:t>
            </a:r>
          </a:p>
          <a:p>
            <a:pPr marL="0" indent="0">
              <a:buNone/>
            </a:pPr>
            <a:r>
              <a:rPr lang="en-US" sz="2400" dirty="0"/>
              <a:t>Special Defense: 105 			Special Defense: 80</a:t>
            </a:r>
          </a:p>
          <a:p>
            <a:pPr marL="0" indent="0">
              <a:buNone/>
            </a:pPr>
            <a:r>
              <a:rPr lang="en-US" sz="2400" dirty="0"/>
              <a:t>Speed: 78 			          	Speed: 110</a:t>
            </a:r>
          </a:p>
          <a:p>
            <a:endParaRPr lang="en-US" sz="2400" dirty="0"/>
          </a:p>
        </p:txBody>
      </p:sp>
      <p:pic>
        <p:nvPicPr>
          <p:cNvPr id="8" name="Picture 2" descr="http://vignette1.wikia.nocookie.net/vsbattles/images/4/41/Blastoise.png/revision/latest?cb=2014110622591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3333" y="3407904"/>
            <a:ext cx="1401664" cy="1401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http://cdn.bulbagarden.net/upload/thumb/8/88/026Raichu.png/250px-026Raichu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4035" y="3254001"/>
            <a:ext cx="1504412" cy="1504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009351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dirty="0"/>
              <a:t>Complete chapter 3 self-check question 17 and exercise 1.</a:t>
            </a:r>
          </a:p>
        </p:txBody>
      </p:sp>
    </p:spTree>
    <p:extLst>
      <p:ext uri="{BB962C8B-B14F-4D97-AF65-F5344CB8AC3E}">
        <p14:creationId xmlns:p14="http://schemas.microsoft.com/office/powerpoint/2010/main" val="323676603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459980"/>
            <a:ext cx="9144000" cy="2387600"/>
          </a:xfrm>
        </p:spPr>
        <p:txBody>
          <a:bodyPr/>
          <a:lstStyle/>
          <a:p>
            <a:r>
              <a:rPr lang="en-US" dirty="0"/>
              <a:t>Programming Project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39655"/>
            <a:ext cx="9144000" cy="1655762"/>
          </a:xfrm>
        </p:spPr>
        <p:txBody>
          <a:bodyPr/>
          <a:lstStyle/>
          <a:p>
            <a:r>
              <a:rPr lang="en-US" dirty="0"/>
              <a:t>[ 3.04 ] [ Today’s Date ] [ Instructor Name ]</a:t>
            </a:r>
          </a:p>
        </p:txBody>
      </p:sp>
    </p:spTree>
    <p:extLst>
      <p:ext uri="{BB962C8B-B14F-4D97-AF65-F5344CB8AC3E}">
        <p14:creationId xmlns:p14="http://schemas.microsoft.com/office/powerpoint/2010/main" val="61320394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447" y="456690"/>
            <a:ext cx="9144000" cy="6024880"/>
          </a:xfrm>
          <a:prstGeom prst="rect">
            <a:avLst/>
          </a:prstGeom>
          <a:ln w="6350" cmpd="sng">
            <a:solidFill>
              <a:srgbClr val="BFBFBF"/>
            </a:solidFill>
          </a:ln>
          <a:effectLst/>
        </p:spPr>
      </p:pic>
      <p:cxnSp>
        <p:nvCxnSpPr>
          <p:cNvPr id="6" name="Straight Connector 5"/>
          <p:cNvCxnSpPr/>
          <p:nvPr/>
        </p:nvCxnSpPr>
        <p:spPr>
          <a:xfrm>
            <a:off x="2456616" y="1219144"/>
            <a:ext cx="86587" cy="4675417"/>
          </a:xfrm>
          <a:prstGeom prst="line">
            <a:avLst/>
          </a:prstGeom>
          <a:ln w="6350" cmpd="sng">
            <a:solidFill>
              <a:srgbClr val="BFBFB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2652309" y="1219144"/>
            <a:ext cx="86587" cy="4675417"/>
          </a:xfrm>
          <a:prstGeom prst="line">
            <a:avLst/>
          </a:prstGeom>
          <a:ln w="6350" cmpd="sng">
            <a:solidFill>
              <a:srgbClr val="BFBFB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2884951" y="1219144"/>
            <a:ext cx="86587" cy="4675417"/>
          </a:xfrm>
          <a:prstGeom prst="line">
            <a:avLst/>
          </a:prstGeom>
          <a:ln w="6350" cmpd="sng">
            <a:solidFill>
              <a:srgbClr val="BFBFB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3080644" y="1219144"/>
            <a:ext cx="86587" cy="4675417"/>
          </a:xfrm>
          <a:prstGeom prst="line">
            <a:avLst/>
          </a:prstGeom>
          <a:ln w="6350" cmpd="sng">
            <a:solidFill>
              <a:srgbClr val="BFBFB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3273478" y="1219144"/>
            <a:ext cx="86587" cy="4675417"/>
          </a:xfrm>
          <a:prstGeom prst="line">
            <a:avLst/>
          </a:prstGeom>
          <a:ln w="6350" cmpd="sng">
            <a:solidFill>
              <a:srgbClr val="BFBFB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3469171" y="1219144"/>
            <a:ext cx="86587" cy="4675417"/>
          </a:xfrm>
          <a:prstGeom prst="line">
            <a:avLst/>
          </a:prstGeom>
          <a:ln w="6350" cmpd="sng">
            <a:solidFill>
              <a:srgbClr val="BFBFB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3701813" y="1219144"/>
            <a:ext cx="86587" cy="4675417"/>
          </a:xfrm>
          <a:prstGeom prst="line">
            <a:avLst/>
          </a:prstGeom>
          <a:ln w="6350" cmpd="sng">
            <a:solidFill>
              <a:srgbClr val="BFBFB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3897506" y="1219144"/>
            <a:ext cx="86587" cy="4675417"/>
          </a:xfrm>
          <a:prstGeom prst="line">
            <a:avLst/>
          </a:prstGeom>
          <a:ln w="6350" cmpd="sng">
            <a:solidFill>
              <a:srgbClr val="BFBFB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4116343" y="1204714"/>
            <a:ext cx="86587" cy="4675417"/>
          </a:xfrm>
          <a:prstGeom prst="line">
            <a:avLst/>
          </a:prstGeom>
          <a:ln w="6350" cmpd="sng">
            <a:solidFill>
              <a:srgbClr val="BFBFB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4312036" y="1204714"/>
            <a:ext cx="86587" cy="4675417"/>
          </a:xfrm>
          <a:prstGeom prst="line">
            <a:avLst/>
          </a:prstGeom>
          <a:ln w="6350" cmpd="sng">
            <a:solidFill>
              <a:srgbClr val="BFBFB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4544678" y="1204714"/>
            <a:ext cx="86587" cy="4675417"/>
          </a:xfrm>
          <a:prstGeom prst="line">
            <a:avLst/>
          </a:prstGeom>
          <a:ln w="6350" cmpd="sng">
            <a:solidFill>
              <a:srgbClr val="BFBFB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4740371" y="1204714"/>
            <a:ext cx="86587" cy="4675417"/>
          </a:xfrm>
          <a:prstGeom prst="line">
            <a:avLst/>
          </a:prstGeom>
          <a:ln w="6350" cmpd="sng">
            <a:solidFill>
              <a:srgbClr val="BFBFB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4933205" y="1204714"/>
            <a:ext cx="86587" cy="4675417"/>
          </a:xfrm>
          <a:prstGeom prst="line">
            <a:avLst/>
          </a:prstGeom>
          <a:ln w="6350" cmpd="sng">
            <a:solidFill>
              <a:srgbClr val="BFBFB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5128898" y="1204714"/>
            <a:ext cx="86587" cy="4675417"/>
          </a:xfrm>
          <a:prstGeom prst="line">
            <a:avLst/>
          </a:prstGeom>
          <a:ln w="6350" cmpd="sng">
            <a:solidFill>
              <a:srgbClr val="BFBFB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5361540" y="1204714"/>
            <a:ext cx="86587" cy="4675417"/>
          </a:xfrm>
          <a:prstGeom prst="line">
            <a:avLst/>
          </a:prstGeom>
          <a:ln w="6350" cmpd="sng">
            <a:solidFill>
              <a:srgbClr val="BFBFB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5557233" y="1204714"/>
            <a:ext cx="86587" cy="4675417"/>
          </a:xfrm>
          <a:prstGeom prst="line">
            <a:avLst/>
          </a:prstGeom>
          <a:ln w="6350" cmpd="sng">
            <a:solidFill>
              <a:srgbClr val="BFBFB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5779555" y="1204714"/>
            <a:ext cx="86587" cy="4675417"/>
          </a:xfrm>
          <a:prstGeom prst="line">
            <a:avLst/>
          </a:prstGeom>
          <a:ln w="6350" cmpd="sng">
            <a:solidFill>
              <a:srgbClr val="BFBFB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5975248" y="1204714"/>
            <a:ext cx="86587" cy="4675417"/>
          </a:xfrm>
          <a:prstGeom prst="line">
            <a:avLst/>
          </a:prstGeom>
          <a:ln w="6350" cmpd="sng">
            <a:solidFill>
              <a:srgbClr val="BFBFB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6207890" y="1204714"/>
            <a:ext cx="86587" cy="4675417"/>
          </a:xfrm>
          <a:prstGeom prst="line">
            <a:avLst/>
          </a:prstGeom>
          <a:ln w="6350" cmpd="sng">
            <a:solidFill>
              <a:srgbClr val="BFBFB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6403583" y="1204714"/>
            <a:ext cx="86587" cy="4675417"/>
          </a:xfrm>
          <a:prstGeom prst="line">
            <a:avLst/>
          </a:prstGeom>
          <a:ln w="6350" cmpd="sng">
            <a:solidFill>
              <a:srgbClr val="BFBFB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6596417" y="1204714"/>
            <a:ext cx="86587" cy="4675417"/>
          </a:xfrm>
          <a:prstGeom prst="line">
            <a:avLst/>
          </a:prstGeom>
          <a:ln w="6350" cmpd="sng">
            <a:solidFill>
              <a:srgbClr val="BFBFB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6792110" y="1204714"/>
            <a:ext cx="86587" cy="4675417"/>
          </a:xfrm>
          <a:prstGeom prst="line">
            <a:avLst/>
          </a:prstGeom>
          <a:ln w="6350" cmpd="sng">
            <a:solidFill>
              <a:srgbClr val="BFBFB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7024752" y="1204714"/>
            <a:ext cx="86587" cy="4675417"/>
          </a:xfrm>
          <a:prstGeom prst="line">
            <a:avLst/>
          </a:prstGeom>
          <a:ln w="6350" cmpd="sng">
            <a:solidFill>
              <a:srgbClr val="BFBFB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7220445" y="1204714"/>
            <a:ext cx="86587" cy="4675417"/>
          </a:xfrm>
          <a:prstGeom prst="line">
            <a:avLst/>
          </a:prstGeom>
          <a:ln w="6350" cmpd="sng">
            <a:solidFill>
              <a:srgbClr val="BFBFB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7439282" y="1190284"/>
            <a:ext cx="86587" cy="4675417"/>
          </a:xfrm>
          <a:prstGeom prst="line">
            <a:avLst/>
          </a:prstGeom>
          <a:ln w="6350" cmpd="sng">
            <a:solidFill>
              <a:srgbClr val="BFBFB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7634975" y="1190284"/>
            <a:ext cx="86587" cy="4675417"/>
          </a:xfrm>
          <a:prstGeom prst="line">
            <a:avLst/>
          </a:prstGeom>
          <a:ln w="6350" cmpd="sng">
            <a:solidFill>
              <a:srgbClr val="BFBFB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7867617" y="1175854"/>
            <a:ext cx="86587" cy="4675417"/>
          </a:xfrm>
          <a:prstGeom prst="line">
            <a:avLst/>
          </a:prstGeom>
          <a:ln w="3175" cmpd="sng">
            <a:solidFill>
              <a:srgbClr val="BFBFB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8063310" y="1175854"/>
            <a:ext cx="86587" cy="4675417"/>
          </a:xfrm>
          <a:prstGeom prst="line">
            <a:avLst/>
          </a:prstGeom>
          <a:ln w="3175" cmpd="sng">
            <a:solidFill>
              <a:srgbClr val="BFBFB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8256144" y="1175854"/>
            <a:ext cx="86587" cy="4675417"/>
          </a:xfrm>
          <a:prstGeom prst="line">
            <a:avLst/>
          </a:prstGeom>
          <a:ln w="3175" cmpd="sng">
            <a:solidFill>
              <a:srgbClr val="BFBFB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8451837" y="1175854"/>
            <a:ext cx="86587" cy="4675417"/>
          </a:xfrm>
          <a:prstGeom prst="line">
            <a:avLst/>
          </a:prstGeom>
          <a:ln w="3175" cmpd="sng">
            <a:solidFill>
              <a:srgbClr val="BFBFB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8684479" y="1175854"/>
            <a:ext cx="86587" cy="4675417"/>
          </a:xfrm>
          <a:prstGeom prst="line">
            <a:avLst/>
          </a:prstGeom>
          <a:ln w="3175" cmpd="sng">
            <a:solidFill>
              <a:srgbClr val="BFBFB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8880172" y="1190284"/>
            <a:ext cx="86587" cy="4675417"/>
          </a:xfrm>
          <a:prstGeom prst="line">
            <a:avLst/>
          </a:prstGeom>
          <a:ln w="3175" cmpd="sng">
            <a:solidFill>
              <a:srgbClr val="BFBFB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9074216" y="1175854"/>
            <a:ext cx="86587" cy="4675417"/>
          </a:xfrm>
          <a:prstGeom prst="line">
            <a:avLst/>
          </a:prstGeom>
          <a:ln w="3175" cmpd="sng">
            <a:solidFill>
              <a:srgbClr val="BFBFB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9269909" y="1175854"/>
            <a:ext cx="86587" cy="4675417"/>
          </a:xfrm>
          <a:prstGeom prst="line">
            <a:avLst/>
          </a:prstGeom>
          <a:ln w="3175" cmpd="sng">
            <a:solidFill>
              <a:srgbClr val="BFBFB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9502551" y="1175854"/>
            <a:ext cx="86587" cy="4675417"/>
          </a:xfrm>
          <a:prstGeom prst="line">
            <a:avLst/>
          </a:prstGeom>
          <a:ln w="3175" cmpd="sng">
            <a:solidFill>
              <a:srgbClr val="BFBFB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9698244" y="1175854"/>
            <a:ext cx="86587" cy="4675417"/>
          </a:xfrm>
          <a:prstGeom prst="line">
            <a:avLst/>
          </a:prstGeom>
          <a:ln w="3175" cmpd="sng">
            <a:solidFill>
              <a:srgbClr val="BFBFB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9891078" y="1175854"/>
            <a:ext cx="86587" cy="4675417"/>
          </a:xfrm>
          <a:prstGeom prst="line">
            <a:avLst/>
          </a:prstGeom>
          <a:ln w="3175" cmpd="sng">
            <a:solidFill>
              <a:srgbClr val="BFBFB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H="1">
            <a:off x="2275338" y="1348211"/>
            <a:ext cx="7694223" cy="0"/>
          </a:xfrm>
          <a:prstGeom prst="line">
            <a:avLst/>
          </a:prstGeom>
          <a:ln w="3175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H="1">
            <a:off x="2260907" y="1545665"/>
            <a:ext cx="7694223" cy="0"/>
          </a:xfrm>
          <a:prstGeom prst="line">
            <a:avLst/>
          </a:prstGeom>
          <a:ln w="3175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H="1">
            <a:off x="2268997" y="1726925"/>
            <a:ext cx="7694223" cy="0"/>
          </a:xfrm>
          <a:prstGeom prst="line">
            <a:avLst/>
          </a:prstGeom>
          <a:ln w="3175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flipH="1">
            <a:off x="2275338" y="1908185"/>
            <a:ext cx="7694223" cy="0"/>
          </a:xfrm>
          <a:prstGeom prst="line">
            <a:avLst/>
          </a:prstGeom>
          <a:ln w="3175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flipH="1">
            <a:off x="2260907" y="2105639"/>
            <a:ext cx="7694223" cy="0"/>
          </a:xfrm>
          <a:prstGeom prst="line">
            <a:avLst/>
          </a:prstGeom>
          <a:ln w="3175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H="1">
            <a:off x="2268997" y="2286899"/>
            <a:ext cx="7694223" cy="0"/>
          </a:xfrm>
          <a:prstGeom prst="line">
            <a:avLst/>
          </a:prstGeom>
          <a:ln w="3175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flipH="1">
            <a:off x="2283428" y="2493496"/>
            <a:ext cx="7694223" cy="0"/>
          </a:xfrm>
          <a:prstGeom prst="line">
            <a:avLst/>
          </a:prstGeom>
          <a:ln w="3175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H="1">
            <a:off x="2268997" y="2690950"/>
            <a:ext cx="7694223" cy="0"/>
          </a:xfrm>
          <a:prstGeom prst="line">
            <a:avLst/>
          </a:prstGeom>
          <a:ln w="635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>
            <a:off x="2277087" y="2872210"/>
            <a:ext cx="7694223" cy="0"/>
          </a:xfrm>
          <a:prstGeom prst="line">
            <a:avLst/>
          </a:prstGeom>
          <a:ln w="635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H="1">
            <a:off x="2277087" y="3064366"/>
            <a:ext cx="7694223" cy="0"/>
          </a:xfrm>
          <a:prstGeom prst="line">
            <a:avLst/>
          </a:prstGeom>
          <a:ln w="635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H="1">
            <a:off x="2262656" y="3261820"/>
            <a:ext cx="7694223" cy="0"/>
          </a:xfrm>
          <a:prstGeom prst="line">
            <a:avLst/>
          </a:prstGeom>
          <a:ln w="635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H="1">
            <a:off x="2270746" y="3443080"/>
            <a:ext cx="7694223" cy="0"/>
          </a:xfrm>
          <a:prstGeom prst="line">
            <a:avLst/>
          </a:prstGeom>
          <a:ln w="635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H="1">
            <a:off x="2285177" y="3649666"/>
            <a:ext cx="7694223" cy="0"/>
          </a:xfrm>
          <a:prstGeom prst="line">
            <a:avLst/>
          </a:prstGeom>
          <a:ln w="635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H="1">
            <a:off x="2270746" y="3847120"/>
            <a:ext cx="7694223" cy="0"/>
          </a:xfrm>
          <a:prstGeom prst="line">
            <a:avLst/>
          </a:prstGeom>
          <a:ln w="635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H="1">
            <a:off x="2278836" y="4028380"/>
            <a:ext cx="7694223" cy="0"/>
          </a:xfrm>
          <a:prstGeom prst="line">
            <a:avLst/>
          </a:prstGeom>
          <a:ln w="635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H="1">
            <a:off x="2278836" y="4220536"/>
            <a:ext cx="7694223" cy="0"/>
          </a:xfrm>
          <a:prstGeom prst="line">
            <a:avLst/>
          </a:prstGeom>
          <a:ln w="635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flipH="1">
            <a:off x="2293267" y="4417990"/>
            <a:ext cx="7694223" cy="0"/>
          </a:xfrm>
          <a:prstGeom prst="line">
            <a:avLst/>
          </a:prstGeom>
          <a:ln w="635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H="1">
            <a:off x="2286926" y="4599250"/>
            <a:ext cx="7694223" cy="0"/>
          </a:xfrm>
          <a:prstGeom prst="line">
            <a:avLst/>
          </a:prstGeom>
          <a:ln w="635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flipH="1">
            <a:off x="2301357" y="4776976"/>
            <a:ext cx="7694223" cy="0"/>
          </a:xfrm>
          <a:prstGeom prst="line">
            <a:avLst/>
          </a:prstGeom>
          <a:ln w="635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flipH="1">
            <a:off x="2301357" y="4974430"/>
            <a:ext cx="7694223" cy="0"/>
          </a:xfrm>
          <a:prstGeom prst="line">
            <a:avLst/>
          </a:prstGeom>
          <a:ln w="635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 flipH="1">
            <a:off x="2309447" y="5155690"/>
            <a:ext cx="7694223" cy="0"/>
          </a:xfrm>
          <a:prstGeom prst="line">
            <a:avLst/>
          </a:prstGeom>
          <a:ln w="635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 flipH="1">
            <a:off x="2323892" y="5358513"/>
            <a:ext cx="7694223" cy="0"/>
          </a:xfrm>
          <a:prstGeom prst="line">
            <a:avLst/>
          </a:prstGeom>
          <a:ln w="635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 flipH="1">
            <a:off x="2317551" y="5539773"/>
            <a:ext cx="7694223" cy="0"/>
          </a:xfrm>
          <a:prstGeom prst="line">
            <a:avLst/>
          </a:prstGeom>
          <a:ln w="635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flipH="1">
            <a:off x="2331982" y="5717499"/>
            <a:ext cx="7694223" cy="0"/>
          </a:xfrm>
          <a:prstGeom prst="line">
            <a:avLst/>
          </a:prstGeom>
          <a:ln w="6350" cmpd="sng">
            <a:solidFill>
              <a:srgbClr val="BFBFB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2061797" y="1205990"/>
            <a:ext cx="152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2"/>
                </a:solidFill>
              </a:rPr>
              <a:t>1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2072156" y="1974834"/>
            <a:ext cx="152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2"/>
                </a:solidFill>
              </a:rPr>
              <a:t>5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2027706" y="2923504"/>
            <a:ext cx="152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2"/>
                </a:solidFill>
              </a:rPr>
              <a:t>10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2034056" y="3897575"/>
            <a:ext cx="152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2"/>
                </a:solidFill>
              </a:rPr>
              <a:t>15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2067528" y="4830925"/>
            <a:ext cx="152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2"/>
                </a:solidFill>
              </a:rPr>
              <a:t>20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4157323" y="943104"/>
            <a:ext cx="152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2"/>
                </a:solidFill>
              </a:rPr>
              <a:t>10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3178785" y="946134"/>
            <a:ext cx="152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2"/>
                </a:solidFill>
              </a:rPr>
              <a:t>5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8309824" y="939299"/>
            <a:ext cx="152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2"/>
                </a:solidFill>
              </a:rPr>
              <a:t>30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9358809" y="926599"/>
            <a:ext cx="152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2"/>
                </a:solidFill>
              </a:rPr>
              <a:t>35</a:t>
            </a:r>
          </a:p>
        </p:txBody>
      </p:sp>
    </p:spTree>
    <p:extLst>
      <p:ext uri="{BB962C8B-B14F-4D97-AF65-F5344CB8AC3E}">
        <p14:creationId xmlns:p14="http://schemas.microsoft.com/office/powerpoint/2010/main" val="339338168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55789"/>
                <a:ext cx="10515600" cy="458721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Write a method called distance that:</a:t>
                </a:r>
              </a:p>
              <a:p>
                <a:pPr marL="0" indent="0">
                  <a:buNone/>
                </a:pPr>
                <a:r>
                  <a:rPr lang="en-US" dirty="0"/>
                  <a:t>(1) accepts four integer coordinates: x1, y1, x2, y2 as parameters, </a:t>
                </a:r>
              </a:p>
              <a:p>
                <a:pPr marL="0" indent="0">
                  <a:buNone/>
                </a:pPr>
                <a:r>
                  <a:rPr lang="en-US" dirty="0"/>
                  <a:t>(2) computes the distance between points (x1, y1) and (x2, y2) on the map, and </a:t>
                </a:r>
              </a:p>
              <a:p>
                <a:pPr marL="0" indent="0">
                  <a:buNone/>
                </a:pPr>
                <a:r>
                  <a:rPr lang="en-US" dirty="0"/>
                  <a:t>(3) returns that distance. </a:t>
                </a:r>
              </a:p>
              <a:p>
                <a:pPr marL="0" indent="0">
                  <a:buNone/>
                </a:pPr>
                <a:r>
                  <a:rPr lang="en-US" dirty="0"/>
                  <a:t>The equation for the distance is: 𝑑=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2−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2−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55789"/>
                <a:ext cx="10515600" cy="4587214"/>
              </a:xfrm>
              <a:blipFill>
                <a:blip r:embed="rId3"/>
                <a:stretch>
                  <a:fillRect l="-1217" t="-2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375547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What is the </a:t>
            </a:r>
            <a:r>
              <a:rPr lang="en-US" i="1" dirty="0"/>
              <a:t>scope </a:t>
            </a:r>
            <a:r>
              <a:rPr lang="en-US" dirty="0"/>
              <a:t>of a variable?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lphaUcParenBoth"/>
            </a:pPr>
            <a:r>
              <a:rPr lang="en-US" dirty="0"/>
              <a:t>A syntactic structure that controls other statements.</a:t>
            </a:r>
          </a:p>
          <a:p>
            <a:pPr marL="514350" indent="-514350">
              <a:buAutoNum type="alphaUcParenBoth"/>
            </a:pPr>
            <a:r>
              <a:rPr lang="en-US" dirty="0"/>
              <a:t>The part of a Java program where we can use the variable. </a:t>
            </a:r>
          </a:p>
          <a:p>
            <a:pPr marL="514350" indent="-514350">
              <a:buAutoNum type="alphaUcParenBoth"/>
            </a:pPr>
            <a:r>
              <a:rPr lang="en-US" dirty="0"/>
              <a:t>A memory location with a name and a type that stores a value. </a:t>
            </a:r>
          </a:p>
          <a:p>
            <a:pPr marL="514350" indent="-514350">
              <a:buAutoNum type="alphaUcParenBoth"/>
            </a:pPr>
            <a:r>
              <a:rPr lang="en-US" dirty="0"/>
              <a:t>Combining several Strings into a single String, or combining a String with other   data to into a new, longer String. </a:t>
            </a:r>
          </a:p>
          <a:p>
            <a:pPr marL="514350" indent="-514350">
              <a:buAutoNum type="alphaUcParenBoth"/>
            </a:pPr>
            <a:r>
              <a:rPr lang="en-US" dirty="0"/>
              <a:t>The order in which Java evaluates the operations in an expression.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262954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1 Cont.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55789"/>
            <a:ext cx="10515600" cy="458721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Test out your program by writing a main method that calls the distance method for each of the following pairs of cities. Your main method should output the value returned by the distance method. </a:t>
            </a:r>
          </a:p>
          <a:p>
            <a:pPr marL="0" indent="0">
              <a:buNone/>
            </a:pPr>
            <a:r>
              <a:rPr lang="en-US" dirty="0"/>
              <a:t>Distance from </a:t>
            </a:r>
            <a:r>
              <a:rPr lang="en-US" dirty="0" err="1"/>
              <a:t>Baltimare</a:t>
            </a:r>
            <a:r>
              <a:rPr lang="en-US" dirty="0"/>
              <a:t> to </a:t>
            </a:r>
            <a:r>
              <a:rPr lang="en-US" dirty="0" err="1"/>
              <a:t>Manehattan</a:t>
            </a:r>
            <a:r>
              <a:rPr lang="en-US" dirty="0"/>
              <a:t> = </a:t>
            </a:r>
          </a:p>
          <a:p>
            <a:pPr marL="0" indent="0">
              <a:buNone/>
            </a:pPr>
            <a:r>
              <a:rPr lang="en-US" dirty="0"/>
              <a:t>Distance from Los Pegasus to </a:t>
            </a:r>
            <a:r>
              <a:rPr lang="en-US" dirty="0" err="1"/>
              <a:t>Neighagra</a:t>
            </a:r>
            <a:r>
              <a:rPr lang="en-US" dirty="0"/>
              <a:t> Falls = </a:t>
            </a:r>
          </a:p>
          <a:p>
            <a:pPr marL="0" indent="0">
              <a:buNone/>
            </a:pPr>
            <a:r>
              <a:rPr lang="en-US" dirty="0"/>
              <a:t>Distance from the Badlands to </a:t>
            </a:r>
            <a:r>
              <a:rPr lang="en-US" dirty="0" err="1"/>
              <a:t>Ponyville</a:t>
            </a:r>
            <a:r>
              <a:rPr lang="en-US" dirty="0"/>
              <a:t> =</a:t>
            </a:r>
          </a:p>
        </p:txBody>
      </p:sp>
    </p:spTree>
    <p:extLst>
      <p:ext uri="{BB962C8B-B14F-4D97-AF65-F5344CB8AC3E}">
        <p14:creationId xmlns:p14="http://schemas.microsoft.com/office/powerpoint/2010/main" val="339470208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Princess Luna and </a:t>
            </a:r>
            <a:r>
              <a:rPr lang="en-US" dirty="0" err="1"/>
              <a:t>Celestia</a:t>
            </a:r>
            <a:r>
              <a:rPr lang="en-US" dirty="0"/>
              <a:t> are going on a tour of the kingdom to greet the other citizens of </a:t>
            </a:r>
            <a:r>
              <a:rPr lang="en-US" dirty="0" err="1"/>
              <a:t>Equestria</a:t>
            </a:r>
            <a:r>
              <a:rPr lang="en-US" dirty="0"/>
              <a:t>. Their tour takes them on a circular path (shown on map)</a:t>
            </a:r>
          </a:p>
          <a:p>
            <a:pPr marL="0" indent="0">
              <a:buNone/>
            </a:pPr>
            <a:r>
              <a:rPr lang="en-US" dirty="0"/>
              <a:t>Write a method called </a:t>
            </a:r>
            <a:r>
              <a:rPr lang="en-US" dirty="0" err="1"/>
              <a:t>roadTrip</a:t>
            </a:r>
            <a:r>
              <a:rPr lang="en-US" dirty="0"/>
              <a:t> that </a:t>
            </a:r>
          </a:p>
          <a:p>
            <a:pPr marL="514350" indent="-514350">
              <a:buAutoNum type="arabicParenBoth"/>
            </a:pPr>
            <a:r>
              <a:rPr lang="en-US" dirty="0"/>
              <a:t>accepts as a parameter the diameter of the circular path, and </a:t>
            </a:r>
          </a:p>
          <a:p>
            <a:pPr marL="0" indent="0">
              <a:buNone/>
            </a:pPr>
            <a:r>
              <a:rPr lang="en-US" dirty="0"/>
              <a:t>(2) returns the length of the trip</a:t>
            </a:r>
          </a:p>
          <a:p>
            <a:pPr marL="0" indent="0">
              <a:buNone/>
            </a:pPr>
            <a:r>
              <a:rPr lang="en-US" dirty="0"/>
              <a:t>The equation for circumference is: C = dπ Java has a math constant called </a:t>
            </a:r>
            <a:r>
              <a:rPr lang="en-US" dirty="0" err="1"/>
              <a:t>Math.PI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587754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3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Write a program that helps Princess Luna plan a 3-stop tour of </a:t>
            </a:r>
            <a:r>
              <a:rPr lang="en-US" dirty="0" err="1"/>
              <a:t>Equestria</a:t>
            </a:r>
            <a:r>
              <a:rPr lang="en-US" dirty="0"/>
              <a:t>. </a:t>
            </a:r>
          </a:p>
          <a:p>
            <a:pPr marL="0" indent="0">
              <a:buNone/>
            </a:pPr>
            <a:r>
              <a:rPr lang="en-US" dirty="0"/>
              <a:t>Your program should prompt the user (in this case Princess Luna) for three destinations in </a:t>
            </a:r>
            <a:r>
              <a:rPr lang="en-US" dirty="0" err="1"/>
              <a:t>Equestria</a:t>
            </a:r>
            <a:r>
              <a:rPr lang="en-US" dirty="0"/>
              <a:t>, as defined by their x and y coordinates on the map</a:t>
            </a:r>
          </a:p>
          <a:p>
            <a:pPr marL="0" indent="0">
              <a:buNone/>
            </a:pPr>
            <a:r>
              <a:rPr lang="en-US" dirty="0"/>
              <a:t>You program should output the distance between the three destinations</a:t>
            </a:r>
          </a:p>
          <a:p>
            <a:pPr marL="0" indent="0">
              <a:buNone/>
            </a:pPr>
            <a:r>
              <a:rPr lang="en-US" dirty="0"/>
              <a:t>You should use the distance methods you wrote for Exercise 1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407316594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4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Write a method called </a:t>
            </a:r>
            <a:r>
              <a:rPr lang="en-US" dirty="0" err="1"/>
              <a:t>totalTrip</a:t>
            </a:r>
            <a:r>
              <a:rPr lang="en-US" dirty="0"/>
              <a:t> that accepts parameters for 3 locations (each containing coordinates) and returns the total distance traveled by visiting all 3 locations and returning to the starting location.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You should use the distance methods you wrote in Exercise 2 and you can choose any 3 locations in </a:t>
            </a:r>
            <a:r>
              <a:rPr lang="en-US" dirty="0" err="1"/>
              <a:t>Equestria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Extra credit: make this program compute 4 locations instead!</a:t>
            </a:r>
          </a:p>
        </p:txBody>
      </p:sp>
    </p:spTree>
    <p:extLst>
      <p:ext uri="{BB962C8B-B14F-4D97-AF65-F5344CB8AC3E}">
        <p14:creationId xmlns:p14="http://schemas.microsoft.com/office/powerpoint/2010/main" val="192348882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dirty="0"/>
              <a:t>Read HW 3.3. up to “Interactive Programs and Scanner Objects”</a:t>
            </a:r>
          </a:p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r>
              <a:rPr lang="en-US" sz="2600" dirty="0"/>
              <a:t>Complete Ch. 3 self-check questions 18 and 19.</a:t>
            </a:r>
          </a:p>
        </p:txBody>
      </p:sp>
    </p:spTree>
    <p:extLst>
      <p:ext uri="{BB962C8B-B14F-4D97-AF65-F5344CB8AC3E}">
        <p14:creationId xmlns:p14="http://schemas.microsoft.com/office/powerpoint/2010/main" val="180626994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459980"/>
            <a:ext cx="9144000" cy="2387600"/>
          </a:xfrm>
        </p:spPr>
        <p:txBody>
          <a:bodyPr/>
          <a:lstStyle/>
          <a:p>
            <a:r>
              <a:rPr lang="en-US" dirty="0"/>
              <a:t>Using Objects and String Processing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39655"/>
            <a:ext cx="9144000" cy="1655762"/>
          </a:xfrm>
        </p:spPr>
        <p:txBody>
          <a:bodyPr/>
          <a:lstStyle/>
          <a:p>
            <a:r>
              <a:rPr lang="en-US" dirty="0"/>
              <a:t>[ 3.05 ] [ Today’s Date ] [ Instructor Name ]</a:t>
            </a:r>
          </a:p>
        </p:txBody>
      </p:sp>
    </p:spTree>
    <p:extLst>
      <p:ext uri="{BB962C8B-B14F-4D97-AF65-F5344CB8AC3E}">
        <p14:creationId xmlns:p14="http://schemas.microsoft.com/office/powerpoint/2010/main" val="419421584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445920"/>
            <a:ext cx="9144000" cy="2387600"/>
          </a:xfrm>
        </p:spPr>
        <p:txBody>
          <a:bodyPr/>
          <a:lstStyle/>
          <a:p>
            <a:r>
              <a:rPr lang="en-US" dirty="0"/>
              <a:t>Worksheet</a:t>
            </a:r>
          </a:p>
        </p:txBody>
      </p:sp>
    </p:spTree>
    <p:extLst>
      <p:ext uri="{BB962C8B-B14F-4D97-AF65-F5344CB8AC3E}">
        <p14:creationId xmlns:p14="http://schemas.microsoft.com/office/powerpoint/2010/main" val="366393547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Primitives, Objects, and String Processing</a:t>
            </a:r>
          </a:p>
        </p:txBody>
      </p:sp>
      <p:pic>
        <p:nvPicPr>
          <p:cNvPr id="4" name="image22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7247" y="1968499"/>
            <a:ext cx="7857506" cy="428252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2046382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15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3198" y="1742090"/>
            <a:ext cx="6341648" cy="4918842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21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352" y="370490"/>
            <a:ext cx="5486400" cy="2743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8810260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Variable Declaration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9C3AF2-CF8E-4C8E-9396-0D0B9E62546D}"/>
              </a:ext>
            </a:extLst>
          </p:cNvPr>
          <p:cNvSpPr txBox="1"/>
          <p:nvPr/>
        </p:nvSpPr>
        <p:spPr>
          <a:xfrm>
            <a:off x="838199" y="1690688"/>
            <a:ext cx="1032880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&lt;variable name&gt;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dirty="0"/>
              <a:t>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dirty="0"/>
              <a:t> &lt;Class name&gt;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/>
              <a:t>&lt;parameter1&gt;, &lt;parameter2&gt;, …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/>
              <a:t>variable name 			– identifier that describe the content of variable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dirty="0">
                <a:cs typeface="Courier New" panose="02070309020205020404" pitchFamily="49" charset="0"/>
              </a:rPr>
              <a:t> 				– Java keyword stating to create on object of type &lt;Class name&gt;</a:t>
            </a:r>
          </a:p>
          <a:p>
            <a:r>
              <a:rPr lang="en-US" dirty="0">
                <a:cs typeface="Courier New" panose="02070309020205020404" pitchFamily="49" charset="0"/>
              </a:rPr>
              <a:t>&lt;Class name&gt; 			– name of class to create new object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/>
              <a:t>&lt;parameter1&gt;, &lt;parameter2&gt;,…) 	</a:t>
            </a:r>
            <a:r>
              <a:rPr lang="en-US" dirty="0">
                <a:cs typeface="Courier New" panose="02070309020205020404" pitchFamily="49" charset="0"/>
              </a:rPr>
              <a:t>–</a:t>
            </a:r>
            <a:r>
              <a:rPr lang="en-US" dirty="0"/>
              <a:t> parameter list dependent on the class constructor </a:t>
            </a:r>
            <a:endParaRPr lang="en-US" dirty="0">
              <a:cs typeface="Courier New" panose="02070309020205020404" pitchFamily="49" charset="0"/>
            </a:endParaRPr>
          </a:p>
          <a:p>
            <a:endParaRPr lang="en-US" dirty="0">
              <a:cs typeface="Courier New" panose="02070309020205020404" pitchFamily="49" charset="0"/>
            </a:endParaRPr>
          </a:p>
          <a:p>
            <a:endParaRPr lang="en-US" dirty="0"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82389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500" dirty="0"/>
              <a:t>4. What value does the following expression </a:t>
            </a:r>
            <a:r>
              <a:rPr lang="en-US" sz="3500" i="1" dirty="0"/>
              <a:t>evaluate </a:t>
            </a:r>
            <a:r>
              <a:rPr lang="en-US" sz="3500" dirty="0"/>
              <a:t>to?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	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( 5 + 7 ) % 8</a:t>
            </a: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514350" indent="-514350">
              <a:buAutoNum type="alphaUcParenBoth"/>
            </a:pPr>
            <a:r>
              <a:rPr lang="pt-BR" dirty="0"/>
              <a:t>4 </a:t>
            </a:r>
          </a:p>
          <a:p>
            <a:pPr marL="514350" indent="-514350">
              <a:buAutoNum type="alphaUcParenBoth"/>
            </a:pPr>
            <a:r>
              <a:rPr lang="pt-BR" dirty="0"/>
              <a:t>2 </a:t>
            </a:r>
          </a:p>
          <a:p>
            <a:pPr marL="514350" indent="-514350">
              <a:buAutoNum type="alphaUcParenBoth"/>
            </a:pPr>
            <a:r>
              <a:rPr lang="pt-BR" dirty="0"/>
              <a:t>1.5 </a:t>
            </a:r>
          </a:p>
          <a:p>
            <a:pPr marL="514350" indent="-514350">
              <a:buAutoNum type="alphaUcParenBoth"/>
            </a:pPr>
            <a:r>
              <a:rPr lang="pt-BR" dirty="0"/>
              <a:t>1 </a:t>
            </a:r>
          </a:p>
          <a:p>
            <a:pPr marL="514350" indent="-514350">
              <a:buAutoNum type="alphaUcParenBoth"/>
            </a:pPr>
            <a:r>
              <a:rPr lang="pt-BR" dirty="0"/>
              <a:t>0 </a:t>
            </a: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203261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dirty="0"/>
              <a:t> Class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9C3AF2-CF8E-4C8E-9396-0D0B9E62546D}"/>
              </a:ext>
            </a:extLst>
          </p:cNvPr>
          <p:cNvSpPr txBox="1"/>
          <p:nvPr/>
        </p:nvSpPr>
        <p:spPr>
          <a:xfrm>
            <a:off x="838199" y="1690688"/>
            <a:ext cx="1032880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dirty="0"/>
              <a:t> methods and constructors are part of the Java Quick Reference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cs typeface="Courier New" panose="02070309020205020404" pitchFamily="49" charset="0"/>
              </a:rPr>
              <a:t>Given to students during the AP exam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cs typeface="Courier New" panose="02070309020205020404" pitchFamily="49" charset="0"/>
              </a:rPr>
              <a:t>Including what they do and when they are used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2"/>
              </a:rPr>
              <a:t>https://apstudents.collegeboard.org/ap/pdf/ap-computer-science-a-java-quick-reference.pdf</a:t>
            </a:r>
            <a:endParaRPr lang="en-US" dirty="0">
              <a:cs typeface="Courier New" panose="02070309020205020404" pitchFamily="49" charset="0"/>
            </a:endParaRPr>
          </a:p>
          <a:p>
            <a:endParaRPr lang="en-US" dirty="0">
              <a:cs typeface="Courier New" panose="02070309020205020404" pitchFamily="49" charset="0"/>
            </a:endParaRPr>
          </a:p>
          <a:p>
            <a:endParaRPr lang="en-US" dirty="0">
              <a:cs typeface="Courier New" panose="02070309020205020404" pitchFamily="49" charset="0"/>
            </a:endParaRPr>
          </a:p>
          <a:p>
            <a:endParaRPr lang="en-US" dirty="0">
              <a:cs typeface="Courier New" panose="02070309020205020404" pitchFamily="49" charset="0"/>
            </a:endParaRPr>
          </a:p>
          <a:p>
            <a:endParaRPr lang="en-US" dirty="0">
              <a:cs typeface="Courier New" panose="02070309020205020404" pitchFamily="49" charset="0"/>
            </a:endParaRPr>
          </a:p>
          <a:p>
            <a:endParaRPr lang="en-US" dirty="0">
              <a:cs typeface="Courier New" panose="02070309020205020404" pitchFamily="49" charset="0"/>
            </a:endParaRPr>
          </a:p>
          <a:p>
            <a:endParaRPr lang="en-US" dirty="0">
              <a:cs typeface="Courier New" panose="02070309020205020404" pitchFamily="49" charset="0"/>
            </a:endParaRPr>
          </a:p>
          <a:p>
            <a:endParaRPr lang="en-US" dirty="0">
              <a:cs typeface="Courier New" panose="02070309020205020404" pitchFamily="49" charset="0"/>
            </a:endParaRPr>
          </a:p>
          <a:p>
            <a:endParaRPr lang="en-US" dirty="0">
              <a:cs typeface="Courier New" panose="02070309020205020404" pitchFamily="49" charset="0"/>
            </a:endParaRPr>
          </a:p>
          <a:p>
            <a:endParaRPr lang="en-US" dirty="0">
              <a:cs typeface="Courier New" panose="02070309020205020404" pitchFamily="49" charset="0"/>
            </a:endParaRPr>
          </a:p>
          <a:p>
            <a:endParaRPr lang="en-US" dirty="0">
              <a:cs typeface="Courier New" panose="020703090202050204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BE5277-12C5-4DFE-B9E0-7489C9C84C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0627" y="2989010"/>
            <a:ext cx="5496521" cy="3378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90231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dirty="0"/>
              <a:t> Constructor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9C3AF2-CF8E-4C8E-9396-0D0B9E62546D}"/>
              </a:ext>
            </a:extLst>
          </p:cNvPr>
          <p:cNvSpPr txBox="1"/>
          <p:nvPr/>
        </p:nvSpPr>
        <p:spPr>
          <a:xfrm>
            <a:off x="838199" y="1690688"/>
            <a:ext cx="103288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cs typeface="Courier New" panose="02070309020205020404" pitchFamily="49" charset="0"/>
              </a:rPr>
              <a:t>The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dirty="0">
                <a:cs typeface="Courier New" panose="02070309020205020404" pitchFamily="49" charset="0"/>
              </a:rPr>
              <a:t> class is special class in Java.  There are two ways to create a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dirty="0">
                <a:cs typeface="Courier New" panose="02070309020205020404" pitchFamily="49" charset="0"/>
              </a:rPr>
              <a:t> object.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String s = new String(“Hasta manana”);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String s = “Hasta manana”;</a:t>
            </a:r>
          </a:p>
        </p:txBody>
      </p:sp>
    </p:spTree>
    <p:extLst>
      <p:ext uri="{BB962C8B-B14F-4D97-AF65-F5344CB8AC3E}">
        <p14:creationId xmlns:p14="http://schemas.microsoft.com/office/powerpoint/2010/main" val="239406964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Methods: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length()</a:t>
            </a:r>
          </a:p>
        </p:txBody>
      </p:sp>
      <p:pic>
        <p:nvPicPr>
          <p:cNvPr id="4" name="image10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8769" y="1690688"/>
            <a:ext cx="7454462" cy="105127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25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4914" y="2932387"/>
            <a:ext cx="6215818" cy="342398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6018372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Character String Processing: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image20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6773" y="2531370"/>
            <a:ext cx="5956300" cy="125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24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6773" y="4405223"/>
            <a:ext cx="5956300" cy="207160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D03460E-D14B-4464-94B9-DCEE19860274}"/>
              </a:ext>
            </a:extLst>
          </p:cNvPr>
          <p:cNvSpPr/>
          <p:nvPr/>
        </p:nvSpPr>
        <p:spPr>
          <a:xfrm>
            <a:off x="838200" y="1464697"/>
            <a:ext cx="404469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charAt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substring (index, index + 1)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1EBA4A-0A6E-46B1-B1C5-2D642975CFE6}"/>
              </a:ext>
            </a:extLst>
          </p:cNvPr>
          <p:cNvSpPr txBox="1"/>
          <p:nvPr/>
        </p:nvSpPr>
        <p:spPr>
          <a:xfrm>
            <a:off x="5192484" y="6400800"/>
            <a:ext cx="31584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nsolas" panose="020B0609020204030204" pitchFamily="49" charset="0"/>
              </a:rPr>
              <a:t>s.substring</a:t>
            </a:r>
            <a:r>
              <a:rPr lang="en-US" sz="1400" dirty="0">
                <a:latin typeface="Consolas" panose="020B0609020204030204" pitchFamily="49" charset="0"/>
              </a:rPr>
              <a:t> (6, 7) </a:t>
            </a:r>
            <a:r>
              <a:rPr lang="en-US" sz="1400" dirty="0">
                <a:latin typeface="Consolas" panose="020B0609020204030204" pitchFamily="49" charset="0"/>
                <a:cs typeface="Times New Roman" panose="02020603050405020304" pitchFamily="18" charset="0"/>
              </a:rPr>
              <a:t>returns</a:t>
            </a:r>
            <a:r>
              <a:rPr lang="en-US" sz="1400" dirty="0">
                <a:latin typeface="Consolas" panose="020B0609020204030204" pitchFamily="49" charset="0"/>
              </a:rPr>
              <a:t> m</a:t>
            </a:r>
          </a:p>
        </p:txBody>
      </p:sp>
    </p:spTree>
    <p:extLst>
      <p:ext uri="{BB962C8B-B14F-4D97-AF65-F5344CB8AC3E}">
        <p14:creationId xmlns:p14="http://schemas.microsoft.com/office/powerpoint/2010/main" val="67013634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 Processing: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substring()</a:t>
            </a:r>
          </a:p>
        </p:txBody>
      </p:sp>
      <p:pic>
        <p:nvPicPr>
          <p:cNvPr id="6" name="image19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7762" y="2224596"/>
            <a:ext cx="6495394" cy="2008444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age23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7762" y="4233040"/>
            <a:ext cx="6495394" cy="200488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8583012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Errors: </a:t>
            </a:r>
            <a:r>
              <a:rPr lang="en-US" sz="3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StringIndexOutOfBoundsException</a:t>
            </a:r>
            <a:endParaRPr lang="en-US" sz="3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image17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237" y="2617075"/>
            <a:ext cx="4630335" cy="243730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09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6185" y="2617075"/>
            <a:ext cx="4690113" cy="243730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1940489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 Processing: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indexOf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  <p:pic>
        <p:nvPicPr>
          <p:cNvPr id="5" name="image16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0323" y="2589760"/>
            <a:ext cx="7119037" cy="243155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4177692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18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0323" y="2313862"/>
            <a:ext cx="7108090" cy="237637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 Processing: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toUpperCase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4732718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dirty="0"/>
              <a:t> Comparison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boolean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equals(String other)</a:t>
            </a:r>
          </a:p>
          <a:p>
            <a:r>
              <a:rPr lang="en-US" sz="2400" dirty="0"/>
              <a:t>Returns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en-US" sz="2400" dirty="0"/>
              <a:t> if this is equal to other</a:t>
            </a:r>
          </a:p>
          <a:p>
            <a:r>
              <a:rPr lang="en-US" sz="2400" dirty="0"/>
              <a:t>Returns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lang="en-US" sz="2400" dirty="0"/>
              <a:t> otherwise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compareTo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(String other)</a:t>
            </a:r>
            <a:endParaRPr lang="en-US" sz="2400" dirty="0"/>
          </a:p>
          <a:p>
            <a:r>
              <a:rPr lang="en-US" sz="2400"/>
              <a:t>Returns a value </a:t>
            </a:r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&lt;0 </a:t>
            </a:r>
            <a:r>
              <a:rPr lang="en-US" sz="2400"/>
              <a:t>if this is lexicographically less than second string</a:t>
            </a:r>
          </a:p>
          <a:p>
            <a:r>
              <a:rPr lang="en-US" sz="2400"/>
              <a:t>Returns </a:t>
            </a:r>
            <a:r>
              <a:rPr lang="en-US" sz="2400" dirty="0"/>
              <a:t>a value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sz="2400" dirty="0"/>
              <a:t> if both strings are equal</a:t>
            </a:r>
          </a:p>
          <a:p>
            <a:r>
              <a:rPr lang="en-US" sz="2400" dirty="0"/>
              <a:t>Returns a value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&gt;0 </a:t>
            </a:r>
            <a:r>
              <a:rPr lang="en-US" sz="2400" dirty="0"/>
              <a:t>if this is lexicographically greater than second string</a:t>
            </a:r>
          </a:p>
          <a:p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421324226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dirty="0"/>
              <a:t>Read HW 3.3. “Interactive Programming” and “Sample Interactive Program”</a:t>
            </a:r>
          </a:p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r>
              <a:rPr lang="en-US" sz="2600" dirty="0"/>
              <a:t>Complete Ch. 3 self-check questions 19 – 21.</a:t>
            </a:r>
          </a:p>
        </p:txBody>
      </p:sp>
    </p:spTree>
    <p:extLst>
      <p:ext uri="{BB962C8B-B14F-4D97-AF65-F5344CB8AC3E}">
        <p14:creationId xmlns:p14="http://schemas.microsoft.com/office/powerpoint/2010/main" val="40280937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5. Which of the following correctly </a:t>
            </a:r>
            <a:r>
              <a:rPr lang="en-US" i="1" dirty="0"/>
              <a:t>assigns</a:t>
            </a:r>
            <a:r>
              <a:rPr lang="en-US" dirty="0"/>
              <a:t> a value to the variable x?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(A) x </a:t>
            </a:r>
            <a:r>
              <a:rPr lang="en-US" dirty="0" err="1"/>
              <a:t>int</a:t>
            </a:r>
            <a:r>
              <a:rPr lang="en-US" dirty="0"/>
              <a:t> = 5; </a:t>
            </a:r>
          </a:p>
          <a:p>
            <a:pPr marL="0" indent="0">
              <a:buNone/>
            </a:pPr>
            <a:r>
              <a:rPr lang="en-US" dirty="0"/>
              <a:t>(B) </a:t>
            </a:r>
            <a:r>
              <a:rPr lang="en-US" dirty="0" err="1"/>
              <a:t>int</a:t>
            </a:r>
            <a:r>
              <a:rPr lang="en-US" dirty="0"/>
              <a:t> x; </a:t>
            </a:r>
          </a:p>
          <a:p>
            <a:pPr marL="0" indent="0">
              <a:buNone/>
            </a:pPr>
            <a:r>
              <a:rPr lang="en-US" dirty="0"/>
              <a:t>(C) x = 5; </a:t>
            </a:r>
          </a:p>
          <a:p>
            <a:pPr marL="0" indent="0">
              <a:buNone/>
            </a:pPr>
            <a:r>
              <a:rPr lang="en-US" dirty="0"/>
              <a:t>(D) </a:t>
            </a:r>
            <a:r>
              <a:rPr lang="en-US" dirty="0" err="1"/>
              <a:t>int</a:t>
            </a:r>
            <a:r>
              <a:rPr lang="en-US" dirty="0"/>
              <a:t> x </a:t>
            </a:r>
          </a:p>
          <a:p>
            <a:pPr marL="0" indent="0">
              <a:buNone/>
            </a:pPr>
            <a:r>
              <a:rPr lang="en-US" dirty="0"/>
              <a:t>(E) x = 5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453617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459980"/>
            <a:ext cx="9144000" cy="2387600"/>
          </a:xfrm>
        </p:spPr>
        <p:txBody>
          <a:bodyPr/>
          <a:lstStyle/>
          <a:p>
            <a:r>
              <a:rPr lang="en-US" dirty="0"/>
              <a:t>Interactive Programs &amp; Scanner Objects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39655"/>
            <a:ext cx="9144000" cy="1655762"/>
          </a:xfrm>
        </p:spPr>
        <p:txBody>
          <a:bodyPr/>
          <a:lstStyle/>
          <a:p>
            <a:r>
              <a:rPr lang="en-US" dirty="0"/>
              <a:t>[ 3.06 ] [ Today’s Date ] [ Instructor Name ]</a:t>
            </a:r>
          </a:p>
        </p:txBody>
      </p:sp>
    </p:spTree>
    <p:extLst>
      <p:ext uri="{BB962C8B-B14F-4D97-AF65-F5344CB8AC3E}">
        <p14:creationId xmlns:p14="http://schemas.microsoft.com/office/powerpoint/2010/main" val="400425971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Calculating a Pokémon's EV: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Pokémon have experience values which they gain when one Pokémon wins against another</a:t>
            </a:r>
          </a:p>
          <a:p>
            <a:pPr marL="0" indent="0">
              <a:buNone/>
            </a:pPr>
            <a:r>
              <a:rPr lang="en-US" dirty="0"/>
              <a:t>These values are private (the user cannot see them) so in order to know what your EV is, you need to compute it yourself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Let’s write a program that helps us calculate EV!</a:t>
            </a:r>
          </a:p>
        </p:txBody>
      </p:sp>
    </p:spTree>
    <p:extLst>
      <p:ext uri="{BB962C8B-B14F-4D97-AF65-F5344CB8AC3E}">
        <p14:creationId xmlns:p14="http://schemas.microsoft.com/office/powerpoint/2010/main" val="378098133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Calculating a Pokémon's EV: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import java.util.*</a:t>
            </a: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Scanner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userInput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new Scanner (System.in);</a:t>
            </a:r>
          </a:p>
        </p:txBody>
      </p:sp>
    </p:spTree>
    <p:extLst>
      <p:ext uri="{BB962C8B-B14F-4D97-AF65-F5344CB8AC3E}">
        <p14:creationId xmlns:p14="http://schemas.microsoft.com/office/powerpoint/2010/main" val="373826510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Calculating a Pokémon's EV: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(“Hit points:”);</a:t>
            </a:r>
          </a:p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hp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userInput.nextInt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(“Level: “);</a:t>
            </a:r>
          </a:p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level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userInput.nextInt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647941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Calculating a Pokémon's EV: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(“IV: ”);</a:t>
            </a:r>
          </a:p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iv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userInput.nextInt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(“Base HP: “);</a:t>
            </a:r>
          </a:p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base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userInput.nextInt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354714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Calculating a Pokémon's EV: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//The Pokémon's EV is calculated using the input variables!</a:t>
            </a:r>
          </a:p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ev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= (((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hp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– 10) * 100)/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level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– 2 * 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base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– 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iv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– 100) * 4;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(“You have ” +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ev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+ “ effort value points 		for your HP stat.”);</a:t>
            </a:r>
          </a:p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734876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 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Complete the following Practice-It self-check questions:</a:t>
            </a:r>
          </a:p>
          <a:p>
            <a:r>
              <a:rPr lang="en-US" dirty="0"/>
              <a:t>promptMultiplyBy2</a:t>
            </a:r>
          </a:p>
          <a:p>
            <a:r>
              <a:rPr lang="en-US" dirty="0" err="1"/>
              <a:t>SumNumbers</a:t>
            </a:r>
            <a:endParaRPr lang="en-US" dirty="0"/>
          </a:p>
          <a:p>
            <a:r>
              <a:rPr lang="en-US" dirty="0" err="1"/>
              <a:t>RobertPaulson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Complete the following Practice-It example questions:</a:t>
            </a:r>
          </a:p>
          <a:p>
            <a:r>
              <a:rPr lang="en-US" dirty="0"/>
              <a:t>scientific</a:t>
            </a:r>
          </a:p>
          <a:p>
            <a:r>
              <a:rPr lang="en-US" dirty="0" err="1"/>
              <a:t>cylinderSurfaceArea</a:t>
            </a:r>
            <a:endParaRPr lang="en-US" dirty="0"/>
          </a:p>
          <a:p>
            <a:r>
              <a:rPr lang="en-US" dirty="0" err="1"/>
              <a:t>sphereVolume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445373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dirty="0"/>
              <a:t>Outline Chapter 3, except for reading HW 3.4</a:t>
            </a:r>
          </a:p>
        </p:txBody>
      </p:sp>
    </p:spTree>
    <p:extLst>
      <p:ext uri="{BB962C8B-B14F-4D97-AF65-F5344CB8AC3E}">
        <p14:creationId xmlns:p14="http://schemas.microsoft.com/office/powerpoint/2010/main" val="341153502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459980"/>
            <a:ext cx="9144000" cy="2387600"/>
          </a:xfrm>
        </p:spPr>
        <p:txBody>
          <a:bodyPr/>
          <a:lstStyle/>
          <a:p>
            <a:r>
              <a:rPr lang="en-US" dirty="0"/>
              <a:t>Pokémon Battle Programming Project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39655"/>
            <a:ext cx="9144000" cy="1655762"/>
          </a:xfrm>
        </p:spPr>
        <p:txBody>
          <a:bodyPr/>
          <a:lstStyle/>
          <a:p>
            <a:r>
              <a:rPr lang="en-US" dirty="0"/>
              <a:t>[ 3.07 ] [ Today’s Date ] [ Instructor Name ]</a:t>
            </a:r>
          </a:p>
        </p:txBody>
      </p:sp>
    </p:spTree>
    <p:extLst>
      <p:ext uri="{BB962C8B-B14F-4D97-AF65-F5344CB8AC3E}">
        <p14:creationId xmlns:p14="http://schemas.microsoft.com/office/powerpoint/2010/main" val="58459016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7K5LEE9xxw"/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3912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6. Which of the following correctly </a:t>
            </a:r>
            <a:r>
              <a:rPr lang="en-US" i="1" dirty="0"/>
              <a:t>declares </a:t>
            </a:r>
            <a:r>
              <a:rPr lang="en-US" dirty="0"/>
              <a:t>a variable x of type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514350" indent="-514350">
              <a:buAutoNum type="alphaUcParenBoth"/>
            </a:pPr>
            <a:r>
              <a:rPr lang="en-US" dirty="0"/>
              <a:t>x </a:t>
            </a:r>
            <a:r>
              <a:rPr lang="en-US" dirty="0" err="1"/>
              <a:t>int</a:t>
            </a:r>
            <a:r>
              <a:rPr lang="en-US" dirty="0"/>
              <a:t> = 5; </a:t>
            </a:r>
          </a:p>
          <a:p>
            <a:pPr marL="0" indent="0">
              <a:buNone/>
            </a:pPr>
            <a:r>
              <a:rPr lang="en-US" dirty="0"/>
              <a:t>(B) </a:t>
            </a:r>
            <a:r>
              <a:rPr lang="en-US" dirty="0" err="1"/>
              <a:t>int</a:t>
            </a:r>
            <a:r>
              <a:rPr lang="en-US" dirty="0"/>
              <a:t> x; </a:t>
            </a:r>
          </a:p>
          <a:p>
            <a:pPr marL="0" indent="0">
              <a:buNone/>
            </a:pPr>
            <a:r>
              <a:rPr lang="en-US" dirty="0"/>
              <a:t>(C) x = 5; </a:t>
            </a:r>
          </a:p>
          <a:p>
            <a:pPr marL="0" indent="0">
              <a:buNone/>
            </a:pPr>
            <a:r>
              <a:rPr lang="en-US" dirty="0"/>
              <a:t>(D) </a:t>
            </a:r>
            <a:r>
              <a:rPr lang="en-US" dirty="0" err="1"/>
              <a:t>int</a:t>
            </a:r>
            <a:r>
              <a:rPr lang="en-US" dirty="0"/>
              <a:t> x </a:t>
            </a:r>
          </a:p>
          <a:p>
            <a:pPr marL="0" indent="0">
              <a:buNone/>
            </a:pPr>
            <a:r>
              <a:rPr lang="en-US" dirty="0"/>
              <a:t>(E) x = 5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48987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524000" y="1403717"/>
            <a:ext cx="9144000" cy="2387600"/>
          </a:xfrm>
        </p:spPr>
        <p:txBody>
          <a:bodyPr/>
          <a:lstStyle/>
          <a:p>
            <a:r>
              <a:rPr lang="en-US" dirty="0"/>
              <a:t>Pokémon Battle</a:t>
            </a:r>
          </a:p>
        </p:txBody>
      </p:sp>
    </p:spTree>
    <p:extLst>
      <p:ext uri="{BB962C8B-B14F-4D97-AF65-F5344CB8AC3E}">
        <p14:creationId xmlns:p14="http://schemas.microsoft.com/office/powerpoint/2010/main" val="214012379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1: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Write a program called </a:t>
            </a:r>
            <a:r>
              <a:rPr lang="en-US" dirty="0" err="1"/>
              <a:t>battleStart</a:t>
            </a:r>
            <a:r>
              <a:rPr lang="en-US" dirty="0"/>
              <a:t> that introduces the battle, prompts the user to choose their first Pokémon, and outputs the pairing e.g.: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Another trainer is issuing a challenge!</a:t>
            </a: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Which Pokémon do you choose?</a:t>
            </a:r>
          </a:p>
          <a:p>
            <a:pPr marL="0" indent="0">
              <a:buNone/>
            </a:pP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Zebstrika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appeared.</a:t>
            </a: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It’s a Pokémon battle between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Arcanine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and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Zebstrika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0008413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2: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Write a method called damage that prompts the user for their base stats and reports damage done to their Pokémon in battle.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Use this formula: </a:t>
                </a:r>
              </a:p>
              <a:p>
                <a:r>
                  <a:rPr lang="en-US" dirty="0"/>
                  <a:t>Damage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𝐿𝑒𝑣𝑒𝑙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+10</m:t>
                            </m:r>
                          </m:num>
                          <m:den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250</m:t>
                            </m:r>
                          </m:den>
                        </m:f>
                        <m:r>
                          <a:rPr lang="en-US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 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𝐴𝑡𝑡𝑎𝑐𝑘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𝐷𝑒𝑓𝑒𝑛𝑠𝑒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 </m:t>
                            </m:r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𝐵𝑎𝑠𝑒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+2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𝑀𝑜𝑑𝑖𝑓𝑖𝑒𝑟</m:t>
                    </m:r>
                  </m:oMath>
                </a14:m>
                <a:endParaRPr lang="en-US" dirty="0"/>
              </a:p>
              <a:p>
                <a:r>
                  <a:rPr lang="en-US" dirty="0"/>
                  <a:t>Modifier = Same Type Attack Bonus (STAB) * Random</a:t>
                </a:r>
              </a:p>
              <a:p>
                <a:endParaRPr lang="en-US" sz="2400" dirty="0"/>
              </a:p>
              <a:p>
                <a:pPr marL="0" indent="0">
                  <a:buNone/>
                </a:pPr>
                <a:r>
                  <a:rPr lang="en-US" sz="2400" i="1" dirty="0"/>
                  <a:t>Hint: The </a:t>
                </a:r>
                <a:r>
                  <a:rPr lang="en-US" sz="2400" i="1" dirty="0" err="1"/>
                  <a:t>Pokemon</a:t>
                </a:r>
                <a:r>
                  <a:rPr lang="en-US" sz="2400" i="1" dirty="0"/>
                  <a:t> game always selects a random number between .85 and 1.0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367" b="-16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7749846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2, Output: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Zebstrika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used Thunderbolt!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Trainer, what are your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Arcanine’s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stats?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Level: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Attack: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Defense: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Base: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STAB: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HP: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			</a:t>
            </a:r>
            <a:r>
              <a:rPr lang="en-US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i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Damage method </a:t>
            </a:r>
            <a:r>
              <a:rPr lang="en-US" i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returns value</a:t>
            </a:r>
            <a:r>
              <a:rPr lang="en-US" i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</a:p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Arcanine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sustained </a:t>
            </a:r>
            <a:r>
              <a:rPr lang="en-US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points damage.  HP are now 70.</a:t>
            </a:r>
          </a:p>
        </p:txBody>
      </p:sp>
    </p:spTree>
    <p:extLst>
      <p:ext uri="{BB962C8B-B14F-4D97-AF65-F5344CB8AC3E}">
        <p14:creationId xmlns:p14="http://schemas.microsoft.com/office/powerpoint/2010/main" val="181362860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3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Write a method called </a:t>
            </a:r>
            <a:r>
              <a:rPr lang="en-US" dirty="0" err="1"/>
              <a:t>statsTable</a:t>
            </a:r>
            <a:r>
              <a:rPr lang="en-US" dirty="0"/>
              <a:t> that accepts the user’s </a:t>
            </a:r>
            <a:r>
              <a:rPr lang="en-US" dirty="0" err="1"/>
              <a:t>Pokemon</a:t>
            </a:r>
            <a:r>
              <a:rPr lang="en-US" dirty="0"/>
              <a:t> stats and learned moves as parameters, and outputs text similar to this:</a:t>
            </a:r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6000" y="3128962"/>
            <a:ext cx="5080000" cy="304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605984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7963" y="548641"/>
            <a:ext cx="11437034" cy="617571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Sample output:</a:t>
            </a:r>
          </a:p>
          <a:p>
            <a:pPr marL="0" indent="0">
              <a:buNone/>
            </a:pPr>
            <a:r>
              <a:rPr lang="en-US" dirty="0"/>
              <a:t>You’re not required to align everything, but if you do, use escape sequences!</a:t>
            </a:r>
          </a:p>
          <a:p>
            <a:pPr marL="0" indent="0">
              <a:buNone/>
            </a:pPr>
            <a:r>
              <a:rPr lang="en-US" dirty="0"/>
              <a:t> </a:t>
            </a:r>
          </a:p>
          <a:p>
            <a:pPr marL="0" indent="0">
              <a:buNone/>
            </a:pP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Name		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Alakazam</a:t>
            </a:r>
            <a:endParaRPr lang="en-US" sz="2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Level 	40</a:t>
            </a:r>
          </a:p>
          <a:p>
            <a:pPr marL="0" indent="0">
              <a:buNone/>
            </a:pP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------------------------------</a:t>
            </a:r>
          </a:p>
          <a:p>
            <a:pPr marL="0" indent="0">
              <a:buNone/>
            </a:pP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HP		96</a:t>
            </a:r>
          </a:p>
          <a:p>
            <a:pPr marL="0" indent="0">
              <a:buNone/>
            </a:pP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ATTACK	52</a:t>
            </a:r>
          </a:p>
          <a:p>
            <a:pPr marL="0" indent="0">
              <a:buNone/>
            </a:pP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DEFENSE	51</a:t>
            </a:r>
          </a:p>
          <a:p>
            <a:pPr marL="0" indent="0">
              <a:buNone/>
            </a:pP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SP. ATK	121</a:t>
            </a:r>
          </a:p>
          <a:p>
            <a:pPr marL="0" indent="0">
              <a:buNone/>
            </a:pP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SP. DEF	81</a:t>
            </a:r>
          </a:p>
          <a:p>
            <a:pPr marL="0" indent="0">
              <a:buNone/>
            </a:pP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SPEED		107</a:t>
            </a:r>
          </a:p>
          <a:p>
            <a:pPr marL="0" indent="0">
              <a:buNone/>
            </a:pP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-------------------------------</a:t>
            </a:r>
          </a:p>
          <a:p>
            <a:pPr marL="0" indent="0">
              <a:buNone/>
            </a:pP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Moves Learned:	Thunder Wave, Hidden Power, Psycho Cut, Recover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2387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dirty="0"/>
              <a:t>Summarize your class notes since the last exam.</a:t>
            </a:r>
          </a:p>
          <a:p>
            <a:pPr marL="0" indent="0">
              <a:buNone/>
            </a:pPr>
            <a:r>
              <a:rPr lang="en-US" sz="2600" dirty="0"/>
              <a:t>	If you are missing notes, get them from another student or 	supplement them from the textbook.</a:t>
            </a:r>
          </a:p>
        </p:txBody>
      </p:sp>
    </p:spTree>
    <p:extLst>
      <p:ext uri="{BB962C8B-B14F-4D97-AF65-F5344CB8AC3E}">
        <p14:creationId xmlns:p14="http://schemas.microsoft.com/office/powerpoint/2010/main" val="153490529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459980"/>
            <a:ext cx="9144000" cy="2387600"/>
          </a:xfrm>
        </p:spPr>
        <p:txBody>
          <a:bodyPr/>
          <a:lstStyle/>
          <a:p>
            <a:r>
              <a:rPr lang="en-US" dirty="0"/>
              <a:t>Finding and Fixing Errors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39655"/>
            <a:ext cx="9144000" cy="1655762"/>
          </a:xfrm>
        </p:spPr>
        <p:txBody>
          <a:bodyPr/>
          <a:lstStyle/>
          <a:p>
            <a:r>
              <a:rPr lang="en-US" dirty="0"/>
              <a:t>[ 3.08 ] [ Today’s Date ] [ Instructor Name ]</a:t>
            </a:r>
          </a:p>
        </p:txBody>
      </p:sp>
    </p:spTree>
    <p:extLst>
      <p:ext uri="{BB962C8B-B14F-4D97-AF65-F5344CB8AC3E}">
        <p14:creationId xmlns:p14="http://schemas.microsoft.com/office/powerpoint/2010/main" val="205667202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524000" y="1417784"/>
            <a:ext cx="9144000" cy="2387600"/>
          </a:xfrm>
        </p:spPr>
        <p:txBody>
          <a:bodyPr/>
          <a:lstStyle/>
          <a:p>
            <a:r>
              <a:rPr lang="en-US" dirty="0"/>
              <a:t>Homework Corrections</a:t>
            </a:r>
          </a:p>
        </p:txBody>
      </p:sp>
    </p:spTree>
    <p:extLst>
      <p:ext uri="{BB962C8B-B14F-4D97-AF65-F5344CB8AC3E}">
        <p14:creationId xmlns:p14="http://schemas.microsoft.com/office/powerpoint/2010/main" val="277987630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dirty="0"/>
              <a:t>Read HW 4.1 up to “Nested if else Statements”</a:t>
            </a:r>
          </a:p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r>
              <a:rPr lang="en-US" sz="2600" dirty="0"/>
              <a:t>Complete Chapter 4 self-check problems 1 – 6.</a:t>
            </a:r>
          </a:p>
        </p:txBody>
      </p:sp>
    </p:spTree>
    <p:extLst>
      <p:ext uri="{BB962C8B-B14F-4D97-AF65-F5344CB8AC3E}">
        <p14:creationId xmlns:p14="http://schemas.microsoft.com/office/powerpoint/2010/main" val="18581323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7. Consider the following code segment: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x = 1;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x++;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x++;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x *= 3;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x++; </a:t>
            </a: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514350" indent="-514350">
              <a:buAutoNum type="alphaUcParenBoth"/>
            </a:pPr>
            <a:r>
              <a:rPr lang="pt-BR" dirty="0"/>
              <a:t>1 </a:t>
            </a:r>
          </a:p>
          <a:p>
            <a:pPr marL="0" indent="0">
              <a:buNone/>
            </a:pPr>
            <a:r>
              <a:rPr lang="pt-BR" dirty="0"/>
              <a:t>(B) 3 </a:t>
            </a:r>
          </a:p>
          <a:p>
            <a:pPr marL="0" indent="0">
              <a:buNone/>
            </a:pPr>
            <a:r>
              <a:rPr lang="pt-BR" dirty="0"/>
              <a:t>(C) 9 </a:t>
            </a:r>
          </a:p>
          <a:p>
            <a:pPr marL="0" indent="0">
              <a:buNone/>
            </a:pPr>
            <a:r>
              <a:rPr lang="pt-BR" dirty="0"/>
              <a:t>(D) 10 </a:t>
            </a:r>
          </a:p>
          <a:p>
            <a:pPr marL="0" indent="0">
              <a:buNone/>
            </a:pPr>
            <a:r>
              <a:rPr lang="pt-BR" dirty="0"/>
              <a:t>(E) 11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38200" y="2011681"/>
            <a:ext cx="1049120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What is the value of x after this code segment has been executed?</a:t>
            </a:r>
          </a:p>
        </p:txBody>
      </p:sp>
    </p:spTree>
    <p:extLst>
      <p:ext uri="{BB962C8B-B14F-4D97-AF65-F5344CB8AC3E}">
        <p14:creationId xmlns:p14="http://schemas.microsoft.com/office/powerpoint/2010/main" val="71824293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459980"/>
            <a:ext cx="9144000" cy="2387600"/>
          </a:xfrm>
        </p:spPr>
        <p:txBody>
          <a:bodyPr/>
          <a:lstStyle/>
          <a:p>
            <a:r>
              <a:rPr lang="en-US" dirty="0"/>
              <a:t>Relational Operators and if/else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39655"/>
            <a:ext cx="9144000" cy="1655762"/>
          </a:xfrm>
        </p:spPr>
        <p:txBody>
          <a:bodyPr/>
          <a:lstStyle/>
          <a:p>
            <a:r>
              <a:rPr lang="en-US" dirty="0"/>
              <a:t>[ 3.09 ] [ Today’s Date ] [ Instructor Name ]</a:t>
            </a:r>
          </a:p>
        </p:txBody>
      </p:sp>
    </p:spTree>
    <p:extLst>
      <p:ext uri="{BB962C8B-B14F-4D97-AF65-F5344CB8AC3E}">
        <p14:creationId xmlns:p14="http://schemas.microsoft.com/office/powerpoint/2010/main" val="196399448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statements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792012" cy="435133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if (test) {			test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boolean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or expression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&lt;statement&gt;;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&lt;statement&gt;;		control statements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30872635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statements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if (test) {			</a:t>
            </a:r>
          </a:p>
          <a:p>
            <a:pPr marL="0" indent="0">
              <a:buNone/>
            </a:pPr>
            <a:r>
              <a:rPr lang="en-US" dirty="0">
                <a:cs typeface="Courier New" panose="02070309020205020404" pitchFamily="49" charset="0"/>
              </a:rPr>
              <a:t>	execute this code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dirty="0">
                <a:cs typeface="Courier New" panose="02070309020205020404" pitchFamily="49" charset="0"/>
              </a:rPr>
              <a:t>when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test</a:t>
            </a:r>
            <a:r>
              <a:rPr lang="en-US" dirty="0">
                <a:cs typeface="Courier New" panose="02070309020205020404" pitchFamily="49" charset="0"/>
              </a:rPr>
              <a:t> is true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dirty="0">
                <a:cs typeface="Courier New" panose="02070309020205020404" pitchFamily="49" charset="0"/>
              </a:rPr>
              <a:t>execute this code always</a:t>
            </a:r>
          </a:p>
        </p:txBody>
      </p:sp>
    </p:spTree>
    <p:extLst>
      <p:ext uri="{BB962C8B-B14F-4D97-AF65-F5344CB8AC3E}">
        <p14:creationId xmlns:p14="http://schemas.microsoft.com/office/powerpoint/2010/main" val="312649909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statements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if (2 &lt; 3) {			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(“a”);	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(“b”);</a:t>
            </a:r>
          </a:p>
        </p:txBody>
      </p:sp>
    </p:spTree>
    <p:extLst>
      <p:ext uri="{BB962C8B-B14F-4D97-AF65-F5344CB8AC3E}">
        <p14:creationId xmlns:p14="http://schemas.microsoft.com/office/powerpoint/2010/main" val="184964790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statements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if (3 &lt; 2){			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(“a”);	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(“b”);</a:t>
            </a:r>
          </a:p>
        </p:txBody>
      </p:sp>
    </p:spTree>
    <p:extLst>
      <p:ext uri="{BB962C8B-B14F-4D97-AF65-F5344CB8AC3E}">
        <p14:creationId xmlns:p14="http://schemas.microsoft.com/office/powerpoint/2010/main" val="332690856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statements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2;</a:t>
            </a:r>
          </a:p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j = 3;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if 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&lt; j) {			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(“a”);	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(“b”);</a:t>
            </a:r>
          </a:p>
        </p:txBody>
      </p:sp>
    </p:spTree>
    <p:extLst>
      <p:ext uri="{BB962C8B-B14F-4D97-AF65-F5344CB8AC3E}">
        <p14:creationId xmlns:p14="http://schemas.microsoft.com/office/powerpoint/2010/main" val="151931915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– else statements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if (test) {			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&lt;statement&gt;;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&lt;statement&gt;;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…	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 else {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&lt;statement&gt;;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&lt;statement&gt;;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…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&lt;statement&gt;;…</a:t>
            </a:r>
          </a:p>
        </p:txBody>
      </p:sp>
    </p:spTree>
    <p:extLst>
      <p:ext uri="{BB962C8B-B14F-4D97-AF65-F5344CB8AC3E}">
        <p14:creationId xmlns:p14="http://schemas.microsoft.com/office/powerpoint/2010/main" val="262161335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– else statements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if (2 &lt; 3) {			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(“a”);	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 else {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(“b”);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(“c”);</a:t>
            </a:r>
          </a:p>
        </p:txBody>
      </p:sp>
    </p:spTree>
    <p:extLst>
      <p:ext uri="{BB962C8B-B14F-4D97-AF65-F5344CB8AC3E}">
        <p14:creationId xmlns:p14="http://schemas.microsoft.com/office/powerpoint/2010/main" val="26937794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– else statements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if (5 &lt; 3){			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(“a”);	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}else{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(“b”);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(“c”);</a:t>
            </a:r>
          </a:p>
        </p:txBody>
      </p:sp>
    </p:spTree>
    <p:extLst>
      <p:ext uri="{BB962C8B-B14F-4D97-AF65-F5344CB8AC3E}">
        <p14:creationId xmlns:p14="http://schemas.microsoft.com/office/powerpoint/2010/main" val="245079980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524000" y="1417784"/>
            <a:ext cx="9144000" cy="2387600"/>
          </a:xfrm>
        </p:spPr>
        <p:txBody>
          <a:bodyPr/>
          <a:lstStyle/>
          <a:p>
            <a:r>
              <a:rPr lang="en-US" dirty="0" err="1"/>
              <a:t>Grudgeball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88889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ABADD3A0624AA4E97287821B8F4D7D6" ma:contentTypeVersion="3" ma:contentTypeDescription="Create a new document." ma:contentTypeScope="" ma:versionID="d1f55a70bd1930e0ae5c5588ea58d234">
  <xsd:schema xmlns:xsd="http://www.w3.org/2001/XMLSchema" xmlns:xs="http://www.w3.org/2001/XMLSchema" xmlns:p="http://schemas.microsoft.com/office/2006/metadata/properties" xmlns:ns2="5edd459b-714d-42ed-b78f-512da7d1c14e" targetNamespace="http://schemas.microsoft.com/office/2006/metadata/properties" ma:root="true" ma:fieldsID="5a6a6e2895642296b7d1775ae73bc200" ns2:_="">
    <xsd:import namespace="5edd459b-714d-42ed-b78f-512da7d1c14e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2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edd459b-714d-42ed-b78f-512da7d1c14e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C1D6406-86A6-4B83-A350-3A53ECE7F0F2}">
  <ds:schemaRefs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5edd459b-714d-42ed-b78f-512da7d1c14e"/>
    <ds:schemaRef ds:uri="http://purl.org/dc/dcmitype/"/>
    <ds:schemaRef ds:uri="http://schemas.microsoft.com/office/2006/documentManagement/types"/>
    <ds:schemaRef ds:uri="http://schemas.microsoft.com/office/infopath/2007/PartnerControl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F43E52CA-3F5E-462C-A1A6-71D2AD0FBF2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edd459b-714d-42ed-b78f-512da7d1c14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D0685A1-D001-441C-87B5-E3D9F937CDE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150</TotalTime>
  <Words>7221</Words>
  <Application>Microsoft Office PowerPoint</Application>
  <PresentationFormat>Widescreen</PresentationFormat>
  <Paragraphs>1103</Paragraphs>
  <Slides>177</Slides>
  <Notes>46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177</vt:i4>
      </vt:variant>
    </vt:vector>
  </HeadingPairs>
  <TitlesOfParts>
    <vt:vector size="185" baseType="lpstr">
      <vt:lpstr>Arial</vt:lpstr>
      <vt:lpstr>Calibri</vt:lpstr>
      <vt:lpstr>Calibri Light</vt:lpstr>
      <vt:lpstr>Cambria Math</vt:lpstr>
      <vt:lpstr>Consolas</vt:lpstr>
      <vt:lpstr>Courier New</vt:lpstr>
      <vt:lpstr>Tahoma</vt:lpstr>
      <vt:lpstr>Office Theme</vt:lpstr>
      <vt:lpstr>Test Review &amp; Reteach</vt:lpstr>
      <vt:lpstr>Test Review:</vt:lpstr>
      <vt:lpstr>1. What is a variable?</vt:lpstr>
      <vt:lpstr>2. What is operate precedence?</vt:lpstr>
      <vt:lpstr>3. What is the scope of a variable?</vt:lpstr>
      <vt:lpstr>4. What value does the following expression evaluate to?</vt:lpstr>
      <vt:lpstr>5. Which of the following correctly assigns a value to the variable x?</vt:lpstr>
      <vt:lpstr>6. Which of the following correctly declares a variable x of type int?</vt:lpstr>
      <vt:lpstr>7. Consider the following code segment:</vt:lpstr>
      <vt:lpstr>8. Consider the following code segment:</vt:lpstr>
      <vt:lpstr>9. What value does the following expression evaluate to?</vt:lpstr>
      <vt:lpstr>10. What value does the following expression evaluate to?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Homework</vt:lpstr>
      <vt:lpstr>Parameters</vt:lpstr>
      <vt:lpstr>PowerPoint Presentation</vt:lpstr>
      <vt:lpstr>Old Program:</vt:lpstr>
      <vt:lpstr>Old Program:</vt:lpstr>
      <vt:lpstr>New Program:</vt:lpstr>
      <vt:lpstr>Calling Parameters:</vt:lpstr>
      <vt:lpstr>Actual vs Formal Parameters</vt:lpstr>
      <vt:lpstr>Mini Lessons</vt:lpstr>
      <vt:lpstr>Things to think about:</vt:lpstr>
      <vt:lpstr>Practice It:</vt:lpstr>
      <vt:lpstr>Homework</vt:lpstr>
      <vt:lpstr>Limitations of Parameters &amp; Multiple Parameters</vt:lpstr>
      <vt:lpstr>PowerPoint Presentation</vt:lpstr>
      <vt:lpstr>Using Multiple Parameters</vt:lpstr>
      <vt:lpstr>PowerPoint Presentation</vt:lpstr>
      <vt:lpstr>Worktime</vt:lpstr>
      <vt:lpstr>Homework</vt:lpstr>
      <vt:lpstr>Return Values</vt:lpstr>
      <vt:lpstr>Pokémon</vt:lpstr>
      <vt:lpstr>A program that returns a value:</vt:lpstr>
      <vt:lpstr>The new method header:</vt:lpstr>
      <vt:lpstr>The new method header:</vt:lpstr>
      <vt:lpstr>Practice It</vt:lpstr>
      <vt:lpstr>Pokémon Challenge</vt:lpstr>
      <vt:lpstr>Pokémon Challenge</vt:lpstr>
      <vt:lpstr>Homework</vt:lpstr>
      <vt:lpstr>Programming Project</vt:lpstr>
      <vt:lpstr>PowerPoint Presentation</vt:lpstr>
      <vt:lpstr>Exercise 1</vt:lpstr>
      <vt:lpstr>Exercise 1 Cont.</vt:lpstr>
      <vt:lpstr>Exercise 2</vt:lpstr>
      <vt:lpstr>Exercise 3</vt:lpstr>
      <vt:lpstr>Exercise 4</vt:lpstr>
      <vt:lpstr>Homework</vt:lpstr>
      <vt:lpstr>Using Objects and String Processing</vt:lpstr>
      <vt:lpstr>Worksheet</vt:lpstr>
      <vt:lpstr>Primitives, Objects, and String Processing</vt:lpstr>
      <vt:lpstr>PowerPoint Presentation</vt:lpstr>
      <vt:lpstr>Object Variable Declaration</vt:lpstr>
      <vt:lpstr>String Class</vt:lpstr>
      <vt:lpstr>String Constructor</vt:lpstr>
      <vt:lpstr>Object Methods: length()</vt:lpstr>
      <vt:lpstr>Single Character String Processing:</vt:lpstr>
      <vt:lpstr>String Processing: substring()</vt:lpstr>
      <vt:lpstr>Errors: StringIndexOutOfBoundsException</vt:lpstr>
      <vt:lpstr>String Processing: indexOf()</vt:lpstr>
      <vt:lpstr>String Processing: toUpperCase()</vt:lpstr>
      <vt:lpstr>String Comparison</vt:lpstr>
      <vt:lpstr>Homework</vt:lpstr>
      <vt:lpstr>Interactive Programs &amp; Scanner Objects</vt:lpstr>
      <vt:lpstr>Calculating a Pokémon's EV:</vt:lpstr>
      <vt:lpstr>Calculating a Pokémon's EV:</vt:lpstr>
      <vt:lpstr>Calculating a Pokémon's EV:</vt:lpstr>
      <vt:lpstr>Calculating a Pokémon's EV:</vt:lpstr>
      <vt:lpstr>Calculating a Pokémon's EV:</vt:lpstr>
      <vt:lpstr>Practice It</vt:lpstr>
      <vt:lpstr>Homework</vt:lpstr>
      <vt:lpstr>Pokémon Battle Programming Project</vt:lpstr>
      <vt:lpstr>PowerPoint Presentation</vt:lpstr>
      <vt:lpstr>Pokémon Battle</vt:lpstr>
      <vt:lpstr>Exercise 1:</vt:lpstr>
      <vt:lpstr>Exercise 2:</vt:lpstr>
      <vt:lpstr>Exercise 2, Output:</vt:lpstr>
      <vt:lpstr>Exercise 3</vt:lpstr>
      <vt:lpstr>PowerPoint Presentation</vt:lpstr>
      <vt:lpstr>Homework</vt:lpstr>
      <vt:lpstr>Finding and Fixing Errors</vt:lpstr>
      <vt:lpstr>Homework Corrections</vt:lpstr>
      <vt:lpstr>Homework</vt:lpstr>
      <vt:lpstr>Relational Operators and if/else</vt:lpstr>
      <vt:lpstr>if statements</vt:lpstr>
      <vt:lpstr>if statements</vt:lpstr>
      <vt:lpstr>if statements</vt:lpstr>
      <vt:lpstr>if statements</vt:lpstr>
      <vt:lpstr>if statements</vt:lpstr>
      <vt:lpstr>if – else statements</vt:lpstr>
      <vt:lpstr>if – else statements</vt:lpstr>
      <vt:lpstr>if – else statements</vt:lpstr>
      <vt:lpstr>Grudgeball</vt:lpstr>
      <vt:lpstr>Translate this statement into a logical test that can be used in an if else statement: </vt:lpstr>
      <vt:lpstr>Translate this statement into a logical test that can be used in an if else statement: </vt:lpstr>
      <vt:lpstr>Translate this statement into a logical test that can be used in an if else statement: </vt:lpstr>
      <vt:lpstr>Translate this statement into a logical test that can be used in an if else statement: </vt:lpstr>
      <vt:lpstr>Translate this statement into a logical test that can be used in an if else statement: </vt:lpstr>
      <vt:lpstr>Translate this statement into a logical test that can be used in an if else statement: </vt:lpstr>
      <vt:lpstr>Given the variables: int x =4; int y = -3; int z = 4; What are the answers to the following (true/false)</vt:lpstr>
      <vt:lpstr>Given the variables: int x =4; int y = -3; int z = 4; What are the answers to the following (true/false)</vt:lpstr>
      <vt:lpstr>Given the variables: int x =4; int y = -3; int z = 4; What are the answers to the following (true/false)</vt:lpstr>
      <vt:lpstr>Given the variables: int x =4; int y = -3; int z = 4; What are the answers to the following (true/false)</vt:lpstr>
      <vt:lpstr>Given the variables: int x =4; int y = -3; int z = 4; What are the answers to the following (true/false)</vt:lpstr>
      <vt:lpstr>Given the variables: int x =4; int y = -3; int z = 4; What are the answers to the following (true/false)</vt:lpstr>
      <vt:lpstr>Correct the statement header syntax:</vt:lpstr>
      <vt:lpstr>Correct the statement header syntax:</vt:lpstr>
      <vt:lpstr>Correct the statement header syntax:</vt:lpstr>
      <vt:lpstr>Correct the statement header syntax:</vt:lpstr>
      <vt:lpstr>Correct the statement header syntax:</vt:lpstr>
      <vt:lpstr>Correct the statement header syntax:</vt:lpstr>
      <vt:lpstr>PowerPoint Presentation</vt:lpstr>
      <vt:lpstr>Homework</vt:lpstr>
      <vt:lpstr>Nested if/else Statements</vt:lpstr>
      <vt:lpstr>Practice It:</vt:lpstr>
      <vt:lpstr>Homework</vt:lpstr>
      <vt:lpstr>Reducing Redundancy</vt:lpstr>
      <vt:lpstr>Classroom Competition</vt:lpstr>
      <vt:lpstr>Factor out redundant code from the following example by moving it out of the if/else statement, preserving the same output.</vt:lpstr>
      <vt:lpstr>PowerPoint Presentation</vt:lpstr>
      <vt:lpstr>Outline Chapter 4</vt:lpstr>
      <vt:lpstr>Homework</vt:lpstr>
      <vt:lpstr>Cumulative Algorithms</vt:lpstr>
      <vt:lpstr>Class Activity</vt:lpstr>
      <vt:lpstr>Pseudocode:</vt:lpstr>
      <vt:lpstr>Writing the program:</vt:lpstr>
      <vt:lpstr>Pseudocode</vt:lpstr>
      <vt:lpstr>Writing the program:</vt:lpstr>
      <vt:lpstr>Worksheet</vt:lpstr>
      <vt:lpstr>Homework</vt:lpstr>
      <vt:lpstr>While Loops</vt:lpstr>
      <vt:lpstr>Pseudocode for Pokemon Damage</vt:lpstr>
      <vt:lpstr>Categories of loops</vt:lpstr>
      <vt:lpstr>The while loop:</vt:lpstr>
      <vt:lpstr>PowerPoint Presentation</vt:lpstr>
      <vt:lpstr>Think-pair-share:</vt:lpstr>
      <vt:lpstr>Practice-It</vt:lpstr>
      <vt:lpstr>Homework</vt:lpstr>
      <vt:lpstr>Random Numbers</vt:lpstr>
      <vt:lpstr>When do we use randomization?</vt:lpstr>
      <vt:lpstr>Let’s make some random numbers:</vt:lpstr>
      <vt:lpstr>Let’s make some random numbers:</vt:lpstr>
      <vt:lpstr>Let’s make some random numbers:</vt:lpstr>
      <vt:lpstr>Think-Pair-Share</vt:lpstr>
      <vt:lpstr>Table 5.2:</vt:lpstr>
      <vt:lpstr>Practice-It</vt:lpstr>
      <vt:lpstr>Homework</vt:lpstr>
      <vt:lpstr>Fencepost &amp; Sentinel Loops</vt:lpstr>
      <vt:lpstr>Class activity:</vt:lpstr>
      <vt:lpstr>Class activity:</vt:lpstr>
      <vt:lpstr>Presentations</vt:lpstr>
      <vt:lpstr>Homework</vt:lpstr>
      <vt:lpstr>Boolean Logic</vt:lpstr>
      <vt:lpstr>What are these things?</vt:lpstr>
      <vt:lpstr>boolean : the easiest type!</vt:lpstr>
      <vt:lpstr>Making Booleans!</vt:lpstr>
      <vt:lpstr>Boolean Logic</vt:lpstr>
      <vt:lpstr>Boolean Logic</vt:lpstr>
      <vt:lpstr>Working with De Morgan’s Laws</vt:lpstr>
      <vt:lpstr>Programming Activity</vt:lpstr>
      <vt:lpstr>Homework</vt:lpstr>
      <vt:lpstr>Finding and Fixing Errors</vt:lpstr>
      <vt:lpstr>Today’s plan:</vt:lpstr>
      <vt:lpstr>Homework Regrade/Resubmit</vt:lpstr>
      <vt:lpstr>If you finish early:</vt:lpstr>
      <vt:lpstr>Homework</vt:lpstr>
      <vt:lpstr>Review</vt:lpstr>
      <vt:lpstr>What’s on the test?</vt:lpstr>
      <vt:lpstr>Review Questions</vt:lpstr>
      <vt:lpstr>Review Topics</vt:lpstr>
      <vt:lpstr>Good Luck!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Test Review &amp; Reteach</dc:title>
  <dc:creator>Julian Boss (Xtreme Consulting Group Inc)</dc:creator>
  <cp:lastModifiedBy>Kenney Chan</cp:lastModifiedBy>
  <cp:revision>48</cp:revision>
  <dcterms:created xsi:type="dcterms:W3CDTF">2016-08-17T20:14:45Z</dcterms:created>
  <dcterms:modified xsi:type="dcterms:W3CDTF">2020-01-17T18:24:43Z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0x010100BABADD3A0624AA4E97287821B8F4D7D6</vt:lpwstr>
  </property>
  <property fmtid="{D5CDD505-2E9C-101B-9397-08002B2CF9AE}" pid="3" name="MSIP_Label_f42aa342-8706-4288-bd11-ebb85995028c_Enabled">
    <vt:lpwstr>True</vt:lpwstr>
  </property>
  <property fmtid="{D5CDD505-2E9C-101B-9397-08002B2CF9AE}" pid="4" name="MSIP_Label_f42aa342-8706-4288-bd11-ebb85995028c_SiteId">
    <vt:lpwstr>72f988bf-86f1-41af-91ab-2d7cd011db47</vt:lpwstr>
  </property>
  <property fmtid="{D5CDD505-2E9C-101B-9397-08002B2CF9AE}" pid="5" name="MSIP_Label_f42aa342-8706-4288-bd11-ebb85995028c_Owner">
    <vt:lpwstr>kencha@microsoft.com</vt:lpwstr>
  </property>
  <property fmtid="{D5CDD505-2E9C-101B-9397-08002B2CF9AE}" pid="6" name="MSIP_Label_f42aa342-8706-4288-bd11-ebb85995028c_SetDate">
    <vt:lpwstr>2019-11-08T21:17:09.7524322Z</vt:lpwstr>
  </property>
  <property fmtid="{D5CDD505-2E9C-101B-9397-08002B2CF9AE}" pid="7" name="MSIP_Label_f42aa342-8706-4288-bd11-ebb85995028c_Name">
    <vt:lpwstr>General</vt:lpwstr>
  </property>
  <property fmtid="{D5CDD505-2E9C-101B-9397-08002B2CF9AE}" pid="8" name="MSIP_Label_f42aa342-8706-4288-bd11-ebb85995028c_Application">
    <vt:lpwstr>Microsoft Azure Information Protection</vt:lpwstr>
  </property>
  <property fmtid="{D5CDD505-2E9C-101B-9397-08002B2CF9AE}" pid="9" name="MSIP_Label_f42aa342-8706-4288-bd11-ebb85995028c_ActionId">
    <vt:lpwstr>2a8cdb79-22af-4eac-9fea-53e3c67804c4</vt:lpwstr>
  </property>
  <property fmtid="{D5CDD505-2E9C-101B-9397-08002B2CF9AE}" pid="10" name="MSIP_Label_f42aa342-8706-4288-bd11-ebb85995028c_Extended_MSFT_Method">
    <vt:lpwstr>Automatic</vt:lpwstr>
  </property>
  <property fmtid="{D5CDD505-2E9C-101B-9397-08002B2CF9AE}" pid="11" name="Sensitivity">
    <vt:lpwstr>General</vt:lpwstr>
  </property>
</Properties>
</file>